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2" r:id="rId2"/>
    <p:sldId id="271" r:id="rId3"/>
    <p:sldId id="277" r:id="rId4"/>
    <p:sldId id="267" r:id="rId5"/>
    <p:sldId id="2952" r:id="rId6"/>
    <p:sldId id="2956" r:id="rId7"/>
    <p:sldId id="2957" r:id="rId8"/>
    <p:sldId id="2958" r:id="rId9"/>
    <p:sldId id="2959" r:id="rId10"/>
    <p:sldId id="276" r:id="rId11"/>
    <p:sldId id="2967" r:id="rId12"/>
    <p:sldId id="2960" r:id="rId13"/>
    <p:sldId id="2965" r:id="rId14"/>
    <p:sldId id="2966" r:id="rId15"/>
    <p:sldId id="2970" r:id="rId16"/>
    <p:sldId id="2972" r:id="rId17"/>
    <p:sldId id="2961" r:id="rId18"/>
    <p:sldId id="2975" r:id="rId19"/>
    <p:sldId id="2976" r:id="rId20"/>
    <p:sldId id="2977" r:id="rId21"/>
    <p:sldId id="2981" r:id="rId22"/>
    <p:sldId id="2982" r:id="rId23"/>
    <p:sldId id="2962" r:id="rId24"/>
    <p:sldId id="278" r:id="rId25"/>
    <p:sldId id="2984" r:id="rId26"/>
    <p:sldId id="2978" r:id="rId27"/>
    <p:sldId id="2983" r:id="rId28"/>
    <p:sldId id="2986" r:id="rId29"/>
    <p:sldId id="2968" r:id="rId30"/>
    <p:sldId id="2969" r:id="rId31"/>
    <p:sldId id="2979" r:id="rId32"/>
    <p:sldId id="2989" r:id="rId33"/>
    <p:sldId id="2990" r:id="rId34"/>
    <p:sldId id="2987" r:id="rId35"/>
    <p:sldId id="2988" r:id="rId36"/>
    <p:sldId id="2964" r:id="rId37"/>
    <p:sldId id="2991" r:id="rId38"/>
    <p:sldId id="2992" r:id="rId39"/>
    <p:sldId id="2994" r:id="rId40"/>
    <p:sldId id="2995" r:id="rId41"/>
    <p:sldId id="2997" r:id="rId42"/>
    <p:sldId id="2998" r:id="rId43"/>
    <p:sldId id="3009" r:id="rId44"/>
    <p:sldId id="3010" r:id="rId45"/>
    <p:sldId id="3005" r:id="rId46"/>
    <p:sldId id="3008" r:id="rId47"/>
    <p:sldId id="3006" r:id="rId48"/>
    <p:sldId id="272" r:id="rId49"/>
    <p:sldId id="2999" r:id="rId50"/>
    <p:sldId id="2980" r:id="rId51"/>
    <p:sldId id="3000" r:id="rId52"/>
    <p:sldId id="3001" r:id="rId53"/>
    <p:sldId id="268" r:id="rId54"/>
    <p:sldId id="270" r:id="rId55"/>
    <p:sldId id="273" r:id="rId56"/>
    <p:sldId id="2950" r:id="rId57"/>
    <p:sldId id="3003" r:id="rId58"/>
    <p:sldId id="3004" r:id="rId59"/>
    <p:sldId id="299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043"/>
    <a:srgbClr val="7734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65" autoAdjust="0"/>
    <p:restoredTop sz="83961"/>
  </p:normalViewPr>
  <p:slideViewPr>
    <p:cSldViewPr snapToGrid="0">
      <p:cViewPr varScale="1">
        <p:scale>
          <a:sx n="153" d="100"/>
          <a:sy n="153" d="100"/>
        </p:scale>
        <p:origin x="1128"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D46BF-617A-5647-B6E3-2DFEB22A7F45}" type="datetimeFigureOut">
              <a:rPr lang="en-GB" smtClean="0"/>
              <a:t>23/02/2022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E33FA-C9DC-874A-B3C5-FC54E9EB200D}" type="slidenum">
              <a:rPr lang="en-GB" smtClean="0"/>
              <a:t>‹#›</a:t>
            </a:fld>
            <a:endParaRPr lang="en-GB"/>
          </a:p>
        </p:txBody>
      </p:sp>
    </p:spTree>
    <p:extLst>
      <p:ext uri="{BB962C8B-B14F-4D97-AF65-F5344CB8AC3E}">
        <p14:creationId xmlns:p14="http://schemas.microsoft.com/office/powerpoint/2010/main" val="2262378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testing and validation, Contracts and API development.</a:t>
            </a:r>
          </a:p>
          <a:p>
            <a:endParaRPr lang="en-GB" b="0" dirty="0"/>
          </a:p>
          <a:p>
            <a:endParaRPr lang="en-GB" b="0" dirty="0"/>
          </a:p>
          <a:p>
            <a:pPr marL="0" lvl="0" indent="0" algn="l" rtl="0">
              <a:spcBef>
                <a:spcPts val="0"/>
              </a:spcBef>
              <a:spcAft>
                <a:spcPts val="0"/>
              </a:spcAft>
              <a:buNone/>
            </a:pP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a:t>
            </a:fld>
            <a:endParaRPr lang="en-GB"/>
          </a:p>
        </p:txBody>
      </p:sp>
    </p:spTree>
    <p:extLst>
      <p:ext uri="{BB962C8B-B14F-4D97-AF65-F5344CB8AC3E}">
        <p14:creationId xmlns:p14="http://schemas.microsoft.com/office/powerpoint/2010/main" val="1872833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current situation of increased remote working, having a common, simple medium of communication such as an </a:t>
            </a:r>
            <a:r>
              <a:rPr lang="en-GB" dirty="0" err="1"/>
              <a:t>OpenAPI</a:t>
            </a:r>
            <a:r>
              <a:rPr lang="en-GB" dirty="0"/>
              <a:t> spec document is indispensable in meeting your requirements when building APIs.</a:t>
            </a:r>
          </a:p>
          <a:p>
            <a:endParaRPr lang="en-GB" dirty="0"/>
          </a:p>
          <a:p>
            <a:r>
              <a:rPr lang="en-GB" dirty="0"/>
              <a:t>Things get even more exciting when this so-called document can:</a:t>
            </a:r>
          </a:p>
          <a:p>
            <a:r>
              <a:rPr lang="en-GB" dirty="0"/>
              <a:t>Serve as a contract</a:t>
            </a:r>
          </a:p>
          <a:p>
            <a:r>
              <a:rPr lang="en-GB" dirty="0"/>
              <a:t>Generate clients, servers, and documentation in a plethora of languages</a:t>
            </a:r>
          </a:p>
          <a:p>
            <a:r>
              <a:rPr lang="en-GB" dirty="0"/>
              <a:t>Put your developers and clients first</a:t>
            </a:r>
          </a:p>
          <a:p>
            <a:r>
              <a:rPr lang="en-GB" dirty="0"/>
              <a:t>Have Automatic, Fail-fast, API Validation</a:t>
            </a:r>
          </a:p>
          <a:p>
            <a:r>
              <a:rPr lang="en-GB" dirty="0"/>
              <a:t>Is Cross-Platform and Language Agnostic</a:t>
            </a:r>
          </a:p>
          <a:p>
            <a:r>
              <a:rPr lang="en-GB" dirty="0"/>
              <a:t>Is both human and machine readable in YAML or JSON</a:t>
            </a:r>
          </a:p>
          <a:p>
            <a:r>
              <a:rPr lang="en-GB" dirty="0"/>
              <a:t>Speeds up development, prototyping </a:t>
            </a:r>
          </a:p>
          <a:p>
            <a:r>
              <a:rPr lang="en-GB" dirty="0"/>
              <a:t>and reduces costs</a:t>
            </a:r>
          </a:p>
          <a:p>
            <a:endParaRPr lang="en-GB" dirty="0"/>
          </a:p>
          <a:p>
            <a:r>
              <a:rPr lang="en-GB" dirty="0"/>
              <a:t>Let’s see how all those things work!</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10</a:t>
            </a:fld>
            <a:endParaRPr lang="en-GB"/>
          </a:p>
        </p:txBody>
      </p:sp>
    </p:spTree>
    <p:extLst>
      <p:ext uri="{BB962C8B-B14F-4D97-AF65-F5344CB8AC3E}">
        <p14:creationId xmlns:p14="http://schemas.microsoft.com/office/powerpoint/2010/main" val="228118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First let‘s discuss at a high-level - Design First vs. Code First Development.</a:t>
            </a:r>
          </a:p>
        </p:txBody>
      </p:sp>
      <p:sp>
        <p:nvSpPr>
          <p:cNvPr id="4" name="Slide Number Placeholder 3"/>
          <p:cNvSpPr>
            <a:spLocks noGrp="1"/>
          </p:cNvSpPr>
          <p:nvPr>
            <p:ph type="sldNum" sz="quarter" idx="5"/>
          </p:nvPr>
        </p:nvSpPr>
        <p:spPr/>
        <p:txBody>
          <a:bodyPr/>
          <a:lstStyle/>
          <a:p>
            <a:fld id="{7BCE33FA-C9DC-874A-B3C5-FC54E9EB200D}" type="slidenum">
              <a:rPr lang="en-GB" smtClean="0"/>
              <a:t>11</a:t>
            </a:fld>
            <a:endParaRPr lang="en-GB"/>
          </a:p>
        </p:txBody>
      </p:sp>
    </p:spTree>
    <p:extLst>
      <p:ext uri="{BB962C8B-B14F-4D97-AF65-F5344CB8AC3E}">
        <p14:creationId xmlns:p14="http://schemas.microsoft.com/office/powerpoint/2010/main" val="1343366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your IDE typing out some code. </a:t>
            </a:r>
          </a:p>
          <a:p>
            <a:endParaRPr lang="en-GB" dirty="0"/>
          </a:p>
          <a:p>
            <a:r>
              <a:rPr lang="en-GB" dirty="0"/>
              <a:t>Somewhere in the back of your mind, you know that eventually an interface will be created to deliver this service. </a:t>
            </a:r>
          </a:p>
          <a:p>
            <a:endParaRPr lang="en-GB" dirty="0"/>
          </a:p>
          <a:p>
            <a:r>
              <a:rPr lang="en-GB" dirty="0"/>
              <a:t>However, your main focus is on the “core functionality” not the “interface”.</a:t>
            </a:r>
          </a:p>
          <a:p>
            <a:endParaRPr lang="en-GB" dirty="0"/>
          </a:p>
          <a:p>
            <a:r>
              <a:rPr lang="en-GB" dirty="0"/>
              <a:t>When the time comes to implement the interface (the API), the core service is mostly done so it drives the implementation rather than the other way around. </a:t>
            </a:r>
          </a:p>
          <a:p>
            <a:endParaRPr lang="en-GB" dirty="0"/>
          </a:p>
          <a:p>
            <a:r>
              <a:rPr lang="en-GB" dirty="0"/>
              <a:t>To the user who will ultimately use this API, it can feel like it was tacked on, like an afterthought to the core service.</a:t>
            </a:r>
          </a:p>
          <a:p>
            <a:endParaRPr lang="en-GB" dirty="0"/>
          </a:p>
          <a:p>
            <a:r>
              <a:rPr lang="en-GB" dirty="0"/>
              <a:t>This is a synchronous flow, encountered in the traditional waterfall software development.</a:t>
            </a:r>
          </a:p>
          <a:p>
            <a:endParaRPr lang="en-GB" dirty="0"/>
          </a:p>
          <a:p>
            <a:r>
              <a:rPr lang="en-GB" dirty="0"/>
              <a:t>Delays at any point in time will push back the overall delivery of the product.</a:t>
            </a:r>
          </a:p>
          <a:p>
            <a:endParaRPr lang="en-GB" dirty="0"/>
          </a:p>
          <a:p>
            <a:r>
              <a:rPr lang="en-GB" dirty="0"/>
              <a:t>Feedback is gathered later, so changes are costly since time and resources have already been invested earlier in the product.</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12</a:t>
            </a:fld>
            <a:endParaRPr lang="en-GB"/>
          </a:p>
        </p:txBody>
      </p:sp>
    </p:spTree>
    <p:extLst>
      <p:ext uri="{BB962C8B-B14F-4D97-AF65-F5344CB8AC3E}">
        <p14:creationId xmlns:p14="http://schemas.microsoft.com/office/powerpoint/2010/main" val="2800364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a:t>
            </a:r>
          </a:p>
          <a:p>
            <a:endParaRPr lang="en-GB" dirty="0"/>
          </a:p>
          <a:p>
            <a:r>
              <a:rPr lang="en-GB" dirty="0"/>
              <a:t>With an API-first approach, instead of starting with code, you start with design, planning,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direction and functionality, early and often, before a lot of time and effort is sunk into the project. </a:t>
            </a:r>
          </a:p>
          <a:p>
            <a:endParaRPr lang="en-GB" dirty="0"/>
          </a:p>
          <a:p>
            <a:r>
              <a:rPr lang="en-GB" dirty="0"/>
              <a:t>Once the direction has been solidified, the design then serves as the contract that all teams can begin working towards in parallel.</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13</a:t>
            </a:fld>
            <a:endParaRPr lang="en-GB"/>
          </a:p>
        </p:txBody>
      </p:sp>
    </p:spTree>
    <p:extLst>
      <p:ext uri="{BB962C8B-B14F-4D97-AF65-F5344CB8AC3E}">
        <p14:creationId xmlns:p14="http://schemas.microsoft.com/office/powerpoint/2010/main" val="3535054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drill down a little bit deeper, let’s talk about API development in terms of  Design First vs. Code First development.</a:t>
            </a:r>
          </a:p>
          <a:p>
            <a:endParaRPr lang="en-GB" dirty="0"/>
          </a:p>
          <a:p>
            <a:r>
              <a:rPr lang="en-GB" dirty="0"/>
              <a:t>Like any product, the concept of the API starts with identifying an opportunity and a plan to capitalize on it.</a:t>
            </a:r>
          </a:p>
          <a:p>
            <a:r>
              <a:rPr lang="en-GB" dirty="0"/>
              <a:t>From here there are two possibilities to develop the API:</a:t>
            </a:r>
          </a:p>
          <a:p>
            <a:endParaRPr lang="en-GB" dirty="0"/>
          </a:p>
          <a:p>
            <a:r>
              <a:rPr lang="en-GB" dirty="0"/>
              <a:t>The Design First approach - designing the API’s contract first before writing any code. </a:t>
            </a:r>
          </a:p>
          <a:p>
            <a:r>
              <a:rPr lang="en-GB" dirty="0"/>
              <a:t>The plan is converted to a human and machine readable contract, such as an </a:t>
            </a:r>
            <a:r>
              <a:rPr lang="en-GB" dirty="0" err="1"/>
              <a:t>OpenAPI</a:t>
            </a:r>
            <a:r>
              <a:rPr lang="en-GB" dirty="0"/>
              <a:t> document, from which the code is built.</a:t>
            </a:r>
          </a:p>
          <a:p>
            <a:r>
              <a:rPr lang="en-GB" dirty="0"/>
              <a:t>and</a:t>
            </a:r>
          </a:p>
          <a:p>
            <a:r>
              <a:rPr lang="en-GB" dirty="0"/>
              <a:t>The Code First approach.</a:t>
            </a:r>
          </a:p>
          <a:p>
            <a:r>
              <a:rPr lang="en-GB" dirty="0"/>
              <a:t>Based on the business plan, an API is directly coded, from which a human or machine readable documentation, such as a Swagger document can be generated.</a:t>
            </a:r>
          </a:p>
        </p:txBody>
      </p:sp>
      <p:sp>
        <p:nvSpPr>
          <p:cNvPr id="4" name="Slide Number Placeholder 3"/>
          <p:cNvSpPr>
            <a:spLocks noGrp="1"/>
          </p:cNvSpPr>
          <p:nvPr>
            <p:ph type="sldNum" sz="quarter" idx="5"/>
          </p:nvPr>
        </p:nvSpPr>
        <p:spPr/>
        <p:txBody>
          <a:bodyPr/>
          <a:lstStyle/>
          <a:p>
            <a:fld id="{7BCE33FA-C9DC-874A-B3C5-FC54E9EB200D}" type="slidenum">
              <a:rPr lang="en-GB" smtClean="0"/>
              <a:t>14</a:t>
            </a:fld>
            <a:endParaRPr lang="en-GB"/>
          </a:p>
        </p:txBody>
      </p:sp>
    </p:spTree>
    <p:extLst>
      <p:ext uri="{BB962C8B-B14F-4D97-AF65-F5344CB8AC3E}">
        <p14:creationId xmlns:p14="http://schemas.microsoft.com/office/powerpoint/2010/main" val="952080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15</a:t>
            </a:fld>
            <a:endParaRPr lang="en-GB"/>
          </a:p>
        </p:txBody>
      </p:sp>
    </p:spTree>
    <p:extLst>
      <p:ext uri="{BB962C8B-B14F-4D97-AF65-F5344CB8AC3E}">
        <p14:creationId xmlns:p14="http://schemas.microsoft.com/office/powerpoint/2010/main" val="3408543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advantages and disadvantages with both approaches,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16</a:t>
            </a:fld>
            <a:endParaRPr lang="en-GB"/>
          </a:p>
        </p:txBody>
      </p:sp>
    </p:spTree>
    <p:extLst>
      <p:ext uri="{BB962C8B-B14F-4D97-AF65-F5344CB8AC3E}">
        <p14:creationId xmlns:p14="http://schemas.microsoft.com/office/powerpoint/2010/main" val="1868415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some negatives of the Code First approach.</a:t>
            </a:r>
          </a:p>
          <a:p>
            <a:endParaRPr lang="en-GB" dirty="0"/>
          </a:p>
          <a:p>
            <a:r>
              <a:rPr lang="en-GB" dirty="0"/>
              <a:t>Code First doesn't mean leaving out the design. </a:t>
            </a:r>
          </a:p>
          <a:p>
            <a:r>
              <a:rPr lang="en-GB" dirty="0"/>
              <a:t>Rather it means the design is hidden away in Jira tickets, Confluence pages, or text documents and potentially lost to history…</a:t>
            </a:r>
          </a:p>
          <a:p>
            <a:r>
              <a:rPr lang="en-GB" dirty="0"/>
              <a:t>This can lead to some potential problems.</a:t>
            </a:r>
          </a:p>
          <a:p>
            <a:endParaRPr lang="en-GB" dirty="0"/>
          </a:p>
          <a:p>
            <a:r>
              <a:rPr lang="en-GB" dirty="0"/>
              <a:t>Frustrated Users – If the API documentation isn’t published, or doesn’t line up with the deployed API.</a:t>
            </a:r>
          </a:p>
          <a:p>
            <a:endParaRPr lang="en-GB" dirty="0"/>
          </a:p>
          <a:p>
            <a:r>
              <a:rPr lang="en-GB" dirty="0"/>
              <a:t>The Wrong API – If the team doesn’t have automated tools to guide the design, they can build and deploy the wrong thing.</a:t>
            </a:r>
          </a:p>
          <a:p>
            <a:endParaRPr lang="en-GB" dirty="0"/>
          </a:p>
          <a:p>
            <a:r>
              <a:rPr lang="en-GB" dirty="0"/>
              <a:t>Missed Opportunities – If the API document isn’t published, others might have trouble discovering the API, resulting in duplicated work.</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17</a:t>
            </a:fld>
            <a:endParaRPr lang="en-GB"/>
          </a:p>
        </p:txBody>
      </p:sp>
    </p:spTree>
    <p:extLst>
      <p:ext uri="{BB962C8B-B14F-4D97-AF65-F5344CB8AC3E}">
        <p14:creationId xmlns:p14="http://schemas.microsoft.com/office/powerpoint/2010/main" val="4100054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benefits or good use cases of the Code First approach.</a:t>
            </a:r>
          </a:p>
          <a:p>
            <a:endParaRPr lang="en-GB" dirty="0"/>
          </a:p>
          <a:p>
            <a:r>
              <a:rPr lang="en-GB" dirty="0"/>
              <a:t>When Delivery Speed Matters - Developers can start implementing the API much faster if they start coding directly from the requirements document. This is important if speed is an important success factor.</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18</a:t>
            </a:fld>
            <a:endParaRPr lang="en-GB"/>
          </a:p>
        </p:txBody>
      </p:sp>
    </p:spTree>
    <p:extLst>
      <p:ext uri="{BB962C8B-B14F-4D97-AF65-F5344CB8AC3E}">
        <p14:creationId xmlns:p14="http://schemas.microsoft.com/office/powerpoint/2010/main" val="814380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dirty="0"/>
              <a:t>It takes commitment - Companies must be intentional no matter their size - this shift to Design First doesn’t happen on its own.</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19</a:t>
            </a:fld>
            <a:endParaRPr lang="en-GB"/>
          </a:p>
        </p:txBody>
      </p:sp>
    </p:spTree>
    <p:extLst>
      <p:ext uri="{BB962C8B-B14F-4D97-AF65-F5344CB8AC3E}">
        <p14:creationId xmlns:p14="http://schemas.microsoft.com/office/powerpoint/2010/main" val="254361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Hi, my name is</a:t>
            </a:r>
          </a:p>
          <a:p>
            <a:endParaRPr lang="en-GB" dirty="0"/>
          </a:p>
          <a:p>
            <a:r>
              <a:rPr lang="en-GB" dirty="0"/>
              <a:t>Atanas</a:t>
            </a:r>
          </a:p>
          <a:p>
            <a:endParaRPr lang="en-GB" dirty="0"/>
          </a:p>
          <a:p>
            <a:r>
              <a:rPr lang="en-GB" dirty="0"/>
              <a:t>I am a Senior Software Engineer at </a:t>
            </a:r>
            <a:r>
              <a:rPr lang="en-GB" dirty="0" err="1"/>
              <a:t>SchwarzIT</a:t>
            </a:r>
            <a:r>
              <a:rPr lang="en-GB" dirty="0"/>
              <a:t> Bulgaria</a:t>
            </a:r>
          </a:p>
          <a:p>
            <a:endParaRPr lang="en-GB" dirty="0"/>
          </a:p>
          <a:p>
            <a:r>
              <a:rPr lang="en-GB" dirty="0"/>
              <a:t>Here is a bit of background about me</a:t>
            </a:r>
          </a:p>
          <a:p>
            <a:r>
              <a:rPr lang="en-GB" dirty="0"/>
              <a:t>- Where do you work?</a:t>
            </a:r>
          </a:p>
          <a:p>
            <a:r>
              <a:rPr lang="en-GB" dirty="0"/>
              <a:t>IT Solution Development Department at Schwarz IT Bulgaria.</a:t>
            </a:r>
          </a:p>
          <a:p>
            <a:r>
              <a:rPr lang="en-GB" dirty="0"/>
              <a:t>- What do you do there?</a:t>
            </a:r>
          </a:p>
          <a:p>
            <a:r>
              <a:rPr lang="en-GB" dirty="0"/>
              <a:t>I am part of the team which develops and maintains our property management CMS systems, and more.</a:t>
            </a:r>
          </a:p>
          <a:p>
            <a:r>
              <a:rPr lang="en-GB" dirty="0"/>
              <a:t>- Why are you talking about this topic?</a:t>
            </a:r>
          </a:p>
          <a:p>
            <a:r>
              <a:rPr lang="en-GB" dirty="0"/>
              <a:t>I was given a task which I finished quicker than expected and I was crying out for work.</a:t>
            </a:r>
          </a:p>
          <a:p>
            <a:r>
              <a:rPr lang="en-GB" dirty="0"/>
              <a:t>My colleagues gave me a new task, I guess as a bit of a challenge or a bit of a joke – me being unaware it being something they were unable to solve a couple of years ago.</a:t>
            </a:r>
          </a:p>
          <a:p>
            <a:r>
              <a:rPr lang="en-GB" dirty="0"/>
              <a:t>And for a good reason, the technology isn’t quite there yet, but after a lot of hard work I was able to solve it.</a:t>
            </a:r>
          </a:p>
          <a:p>
            <a:r>
              <a:rPr lang="en-GB" dirty="0"/>
              <a:t>- Why are you giving this talk today?</a:t>
            </a:r>
          </a:p>
          <a:p>
            <a:r>
              <a:rPr lang="en-GB" dirty="0"/>
              <a:t>At the time, to the best of my knowledge, it’s only us at Schwarz and very few other companies, using this tech in this particular way. It's only in the past three months that I have seen the trend of more companies adopting this.</a:t>
            </a:r>
          </a:p>
          <a:p>
            <a:r>
              <a:rPr lang="en-GB" dirty="0"/>
              <a:t>Very few of them are talking about this, and there are almost no blog posts or tutorials. So, I want to share my findings with you as I think they are immediately applicable in practice and greatly beneficial.</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a:t>
            </a:fld>
            <a:endParaRPr lang="en-GB"/>
          </a:p>
        </p:txBody>
      </p:sp>
    </p:spTree>
    <p:extLst>
      <p:ext uri="{BB962C8B-B14F-4D97-AF65-F5344CB8AC3E}">
        <p14:creationId xmlns:p14="http://schemas.microsoft.com/office/powerpoint/2010/main" val="1362950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concentrate on the benefits of the Design First approach which far outweigh the challenges.</a:t>
            </a:r>
          </a:p>
          <a:p>
            <a:endParaRPr lang="en-GB" dirty="0"/>
          </a:p>
          <a:p>
            <a:r>
              <a:rPr lang="en-GB" dirty="0"/>
              <a:t>Product-Driven APIs – Teams can include product managers and QAs early in the process to shape the API and developers can use the design to make sure they’re building the API according to specifications.</a:t>
            </a:r>
          </a:p>
          <a:p>
            <a:endParaRPr lang="en-GB" dirty="0"/>
          </a:p>
          <a:p>
            <a:r>
              <a:rPr lang="en-GB" dirty="0"/>
              <a:t>Working in Parallel – API consumers, producers, technical and non-technical staff can work in parallel rather than waiting on each other.</a:t>
            </a:r>
          </a:p>
          <a:p>
            <a:endParaRPr lang="en-GB" dirty="0"/>
          </a:p>
          <a:p>
            <a:r>
              <a:rPr lang="en-GB" dirty="0"/>
              <a:t>Shorter Feedback Loops – A team can try out a design before developers deliver working code.</a:t>
            </a:r>
          </a:p>
          <a:p>
            <a:endParaRPr lang="en-GB" dirty="0"/>
          </a:p>
          <a:p>
            <a:r>
              <a:rPr lang="en-GB" dirty="0"/>
              <a:t>Source of Truth – Teams can view their API definition as the source of truth for DevOps, testing and deployment.</a:t>
            </a:r>
          </a:p>
          <a:p>
            <a:endParaRPr lang="en-GB" dirty="0"/>
          </a:p>
          <a:p>
            <a:r>
              <a:rPr lang="en-GB" dirty="0"/>
              <a:t>When Delivering Mission Critical APIs - If your API’s target audience are external customers a good design is key in determining customer satisfaction and a good Developers Experience (DX) matters.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20</a:t>
            </a:fld>
            <a:endParaRPr lang="en-GB"/>
          </a:p>
        </p:txBody>
      </p:sp>
    </p:spTree>
    <p:extLst>
      <p:ext uri="{BB962C8B-B14F-4D97-AF65-F5344CB8AC3E}">
        <p14:creationId xmlns:p14="http://schemas.microsoft.com/office/powerpoint/2010/main" val="3092468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21</a:t>
            </a:fld>
            <a:endParaRPr lang="en-GB"/>
          </a:p>
        </p:txBody>
      </p:sp>
    </p:spTree>
    <p:extLst>
      <p:ext uri="{BB962C8B-B14F-4D97-AF65-F5344CB8AC3E}">
        <p14:creationId xmlns:p14="http://schemas.microsoft.com/office/powerpoint/2010/main" val="1955693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already see that the Design First and or API First is the better approach.</a:t>
            </a:r>
          </a:p>
          <a:p>
            <a:endParaRPr lang="en-GB" dirty="0"/>
          </a:p>
          <a:p>
            <a:r>
              <a:rPr lang="en-GB" dirty="0"/>
              <a:t>But why?</a:t>
            </a:r>
          </a:p>
        </p:txBody>
      </p:sp>
      <p:sp>
        <p:nvSpPr>
          <p:cNvPr id="4" name="Slide Number Placeholder 3"/>
          <p:cNvSpPr>
            <a:spLocks noGrp="1"/>
          </p:cNvSpPr>
          <p:nvPr>
            <p:ph type="sldNum" sz="quarter" idx="5"/>
          </p:nvPr>
        </p:nvSpPr>
        <p:spPr/>
        <p:txBody>
          <a:bodyPr/>
          <a:lstStyle/>
          <a:p>
            <a:fld id="{7BCE33FA-C9DC-874A-B3C5-FC54E9EB200D}" type="slidenum">
              <a:rPr lang="en-GB" smtClean="0"/>
              <a:t>22</a:t>
            </a:fld>
            <a:endParaRPr lang="en-GB"/>
          </a:p>
        </p:txBody>
      </p:sp>
    </p:spTree>
    <p:extLst>
      <p:ext uri="{BB962C8B-B14F-4D97-AF65-F5344CB8AC3E}">
        <p14:creationId xmlns:p14="http://schemas.microsoft.com/office/powerpoint/2010/main" val="144561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world where speed-to-market holds a premium, why would you spend valuable building time to focus on the API first? Is it worth it? </a:t>
            </a:r>
          </a:p>
          <a:p>
            <a:endParaRPr lang="en-GB" dirty="0"/>
          </a:p>
          <a:p>
            <a:r>
              <a:rPr lang="en-GB" dirty="0"/>
              <a:t>There are several benefits for choosing this approach that potentially outweigh delaying your time-to-market.</a:t>
            </a:r>
          </a:p>
          <a:p>
            <a:endParaRPr lang="en-GB" dirty="0"/>
          </a:p>
          <a:p>
            <a:r>
              <a:rPr lang="en-GB" dirty="0"/>
              <a:t>Earlier validation: early feedback allows the team to adapt to new inputs while the cost is still low.</a:t>
            </a:r>
          </a:p>
          <a:p>
            <a:endParaRPr lang="en-GB" dirty="0"/>
          </a:p>
          <a:p>
            <a:r>
              <a:rPr lang="en-GB" dirty="0"/>
              <a:t>Clear abstraction layer: showing only the necessary details to the intended user hides internal complexity. </a:t>
            </a:r>
          </a:p>
          <a:p>
            <a:endParaRPr lang="en-GB" dirty="0"/>
          </a:p>
          <a:p>
            <a:r>
              <a:rPr lang="en-GB" dirty="0"/>
              <a:t>Decoupling dependencies: by having a contract between services, work can progress in parallel, independent of other teams.</a:t>
            </a:r>
          </a:p>
          <a:p>
            <a:endParaRPr lang="en-GB" dirty="0"/>
          </a:p>
          <a:p>
            <a:r>
              <a:rPr lang="en-GB" dirty="0"/>
              <a:t>Ensures the quality, predictability, and stability: to withstand web clients, mobile users and other developers.</a:t>
            </a:r>
          </a:p>
        </p:txBody>
      </p:sp>
      <p:sp>
        <p:nvSpPr>
          <p:cNvPr id="4" name="Slide Number Placeholder 3"/>
          <p:cNvSpPr>
            <a:spLocks noGrp="1"/>
          </p:cNvSpPr>
          <p:nvPr>
            <p:ph type="sldNum" sz="quarter" idx="5"/>
          </p:nvPr>
        </p:nvSpPr>
        <p:spPr/>
        <p:txBody>
          <a:bodyPr/>
          <a:lstStyle/>
          <a:p>
            <a:fld id="{7BCE33FA-C9DC-874A-B3C5-FC54E9EB200D}" type="slidenum">
              <a:rPr lang="en-GB" smtClean="0"/>
              <a:t>23</a:t>
            </a:fld>
            <a:endParaRPr lang="en-GB"/>
          </a:p>
        </p:txBody>
      </p:sp>
    </p:spTree>
    <p:extLst>
      <p:ext uri="{BB962C8B-B14F-4D97-AF65-F5344CB8AC3E}">
        <p14:creationId xmlns:p14="http://schemas.microsoft.com/office/powerpoint/2010/main" val="3020066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real world examples.</a:t>
            </a:r>
          </a:p>
          <a:p>
            <a:endParaRPr lang="en-GB" dirty="0"/>
          </a:p>
          <a:p>
            <a:r>
              <a:rPr lang="en-GB" dirty="0"/>
              <a:t>Twilio has an API-first cloud platform is tailor-made to support their partners.</a:t>
            </a:r>
          </a:p>
          <a:p>
            <a:endParaRPr lang="en-GB" dirty="0"/>
          </a:p>
          <a:p>
            <a:r>
              <a:rPr lang="en-GB" dirty="0"/>
              <a:t>Speaking from personal experience at the BBC:</a:t>
            </a:r>
          </a:p>
          <a:p>
            <a:r>
              <a:rPr lang="en-GB" dirty="0"/>
              <a:t>Building a new Breaking News App in time for Elections with a cross-team effort of 4 teams in 3 different locations. Our main channel of communication was an API contract. Without it, we wouldn’t have made it in time.</a:t>
            </a:r>
          </a:p>
          <a:p>
            <a:endParaRPr lang="en-GB" dirty="0"/>
          </a:p>
          <a:p>
            <a:r>
              <a:rPr lang="en-GB" dirty="0"/>
              <a:t>Again speaking from personal experience in Schwarz IT:</a:t>
            </a:r>
          </a:p>
          <a:p>
            <a:r>
              <a:rPr lang="en-GB" dirty="0"/>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dirty="0" err="1"/>
              <a:t>OpenAPI</a:t>
            </a:r>
            <a:r>
              <a:rPr lang="en-GB" dirty="0"/>
              <a:t> specs and intend to use it for any new projects from the start.</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24</a:t>
            </a:fld>
            <a:endParaRPr lang="en-GB"/>
          </a:p>
        </p:txBody>
      </p:sp>
    </p:spTree>
    <p:extLst>
      <p:ext uri="{BB962C8B-B14F-4D97-AF65-F5344CB8AC3E}">
        <p14:creationId xmlns:p14="http://schemas.microsoft.com/office/powerpoint/2010/main" val="4081681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latin typeface="Arial" panose="020B0604020202020204" pitchFamily="34" charset="0"/>
                <a:cs typeface="Arial" panose="020B0604020202020204" pitchFamily="34" charset="0"/>
              </a:rPr>
              <a:t>YOUR API IS YOUR CONTRACT</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25</a:t>
            </a:fld>
            <a:endParaRPr lang="en-GB"/>
          </a:p>
        </p:txBody>
      </p:sp>
    </p:spTree>
    <p:extLst>
      <p:ext uri="{BB962C8B-B14F-4D97-AF65-F5344CB8AC3E}">
        <p14:creationId xmlns:p14="http://schemas.microsoft.com/office/powerpoint/2010/main" val="2994490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dirty="0"/>
              <a:t>A shared articulation of what an API does in both machine and human readable format.</a:t>
            </a:r>
          </a:p>
          <a:p>
            <a:endParaRPr lang="en-GB" dirty="0"/>
          </a:p>
          <a:p>
            <a:r>
              <a:rPr lang="en-GB" dirty="0"/>
              <a:t>Uses tools such as </a:t>
            </a:r>
            <a:r>
              <a:rPr lang="en-GB" dirty="0" err="1"/>
              <a:t>OpenAPI</a:t>
            </a:r>
            <a:r>
              <a:rPr lang="en-GB" dirty="0"/>
              <a:t> to describe the requests and responses of each API functionality offered. </a:t>
            </a:r>
          </a:p>
          <a:p>
            <a:endParaRPr lang="en-GB" dirty="0"/>
          </a:p>
          <a:p>
            <a:r>
              <a:rPr lang="en-GB" dirty="0"/>
              <a:t>It is something that both API provider and consumer agree upon, and get to work developing, delivering, and then integrating and consuming - for an agreed upon price.</a:t>
            </a:r>
          </a:p>
          <a:p>
            <a:endParaRPr lang="en-GB" dirty="0"/>
          </a:p>
          <a:p>
            <a:r>
              <a:rPr lang="en-GB" dirty="0"/>
              <a:t>An API contract helps mitigate change, or at least communicates it. </a:t>
            </a:r>
          </a:p>
          <a:p>
            <a:endParaRPr lang="en-GB" dirty="0"/>
          </a:p>
          <a:p>
            <a:r>
              <a:rPr lang="en-GB" dirty="0"/>
              <a:t>Providing an </a:t>
            </a:r>
            <a:r>
              <a:rPr lang="en-GB" dirty="0" err="1"/>
              <a:t>OpenAPI</a:t>
            </a:r>
            <a:r>
              <a:rPr lang="en-GB" dirty="0"/>
              <a:t> spec of each new version ahead of time, reduces the amount of uncertainty and allows consumers to review the API contract before they commit to integrating with it. </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26</a:t>
            </a:fld>
            <a:endParaRPr lang="en-GB"/>
          </a:p>
        </p:txBody>
      </p:sp>
    </p:spTree>
    <p:extLst>
      <p:ext uri="{BB962C8B-B14F-4D97-AF65-F5344CB8AC3E}">
        <p14:creationId xmlns:p14="http://schemas.microsoft.com/office/powerpoint/2010/main" val="200722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sounds great and all, but if there is no way to enforce a contract, people might not keep it, and this can have monstrous consequences.</a:t>
            </a:r>
          </a:p>
          <a:p>
            <a:endParaRPr lang="en-GB" dirty="0"/>
          </a:p>
          <a:p>
            <a:r>
              <a:rPr lang="en-GB" dirty="0"/>
              <a:t>IF ONLY THERE WAS A WAY AND RELEVANT TOOLS TO CHANGE THIS?!</a:t>
            </a:r>
          </a:p>
        </p:txBody>
      </p:sp>
      <p:sp>
        <p:nvSpPr>
          <p:cNvPr id="4" name="Slide Number Placeholder 3"/>
          <p:cNvSpPr>
            <a:spLocks noGrp="1"/>
          </p:cNvSpPr>
          <p:nvPr>
            <p:ph type="sldNum" sz="quarter" idx="5"/>
          </p:nvPr>
        </p:nvSpPr>
        <p:spPr/>
        <p:txBody>
          <a:bodyPr/>
          <a:lstStyle/>
          <a:p>
            <a:fld id="{7BCE33FA-C9DC-874A-B3C5-FC54E9EB200D}" type="slidenum">
              <a:rPr lang="en-GB" smtClean="0"/>
              <a:t>27</a:t>
            </a:fld>
            <a:endParaRPr lang="en-GB"/>
          </a:p>
        </p:txBody>
      </p:sp>
    </p:spTree>
    <p:extLst>
      <p:ext uri="{BB962C8B-B14F-4D97-AF65-F5344CB8AC3E}">
        <p14:creationId xmlns:p14="http://schemas.microsoft.com/office/powerpoint/2010/main" val="1988101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latin typeface="Arial" panose="020B0604020202020204" pitchFamily="34" charset="0"/>
                <a:cs typeface="Arial" panose="020B0604020202020204" pitchFamily="34" charset="0"/>
              </a:rPr>
              <a:t>Enter Contract First Development and Contract Testing and validation!</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28</a:t>
            </a:fld>
            <a:endParaRPr lang="en-GB"/>
          </a:p>
        </p:txBody>
      </p:sp>
    </p:spTree>
    <p:extLst>
      <p:ext uri="{BB962C8B-B14F-4D97-AF65-F5344CB8AC3E}">
        <p14:creationId xmlns:p14="http://schemas.microsoft.com/office/powerpoint/2010/main" val="2825799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CONTRACT FIRST DEVELOPMENT?</a:t>
            </a:r>
          </a:p>
          <a:p>
            <a:endParaRPr lang="en-GB" dirty="0"/>
          </a:p>
          <a:p>
            <a:r>
              <a:rPr lang="en-GB" dirty="0"/>
              <a:t>Contract First Development is about making your intent clear across team members and external teams.</a:t>
            </a:r>
          </a:p>
          <a:p>
            <a:endParaRPr lang="en-GB" dirty="0"/>
          </a:p>
          <a:p>
            <a:r>
              <a:rPr lang="en-GB" dirty="0"/>
              <a:t>By using a tool like </a:t>
            </a:r>
            <a:r>
              <a:rPr lang="en-GB" dirty="0" err="1"/>
              <a:t>OpenAPI</a:t>
            </a:r>
            <a:r>
              <a:rPr lang="en-GB" dirty="0"/>
              <a:t> we define our programming API clearly at the very beginning. </a:t>
            </a:r>
          </a:p>
          <a:p>
            <a:endParaRPr lang="en-GB" dirty="0"/>
          </a:p>
          <a:p>
            <a:r>
              <a:rPr lang="en-GB" dirty="0"/>
              <a:t>We also update the contract before implementing changes to the code.</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29</a:t>
            </a:fld>
            <a:endParaRPr lang="en-GB"/>
          </a:p>
        </p:txBody>
      </p:sp>
    </p:spTree>
    <p:extLst>
      <p:ext uri="{BB962C8B-B14F-4D97-AF65-F5344CB8AC3E}">
        <p14:creationId xmlns:p14="http://schemas.microsoft.com/office/powerpoint/2010/main" val="291309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 as I want to make this talk accessible to all levels.</a:t>
            </a:r>
          </a:p>
          <a:p>
            <a:r>
              <a:rPr lang="en-GB" dirty="0"/>
              <a:t>We will see what is an API.</a:t>
            </a:r>
          </a:p>
          <a:p>
            <a:r>
              <a:rPr lang="en-GB" dirty="0"/>
              <a:t>We will then see Design First vs. Code First Development and how that applies to API development.</a:t>
            </a:r>
          </a:p>
          <a:p>
            <a:r>
              <a:rPr lang="en-GB" dirty="0"/>
              <a:t>We will see what is an API contract and why API First is important.</a:t>
            </a:r>
          </a:p>
          <a:p>
            <a:r>
              <a:rPr lang="en-GB" dirty="0"/>
              <a:t>We will go over contract testing and the tools needed for that.</a:t>
            </a:r>
          </a:p>
          <a:p>
            <a:r>
              <a:rPr lang="en-GB" dirty="0"/>
              <a:t>And we will tie this whole thing neatly in a knot with a Demo.</a:t>
            </a:r>
          </a:p>
          <a:p>
            <a:r>
              <a:rPr lang="en-GB" dirty="0"/>
              <a:t>And hopefully we will have some time for Q&amp;A.</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a:t>
            </a:fld>
            <a:endParaRPr lang="en-GB"/>
          </a:p>
        </p:txBody>
      </p:sp>
    </p:spTree>
    <p:extLst>
      <p:ext uri="{BB962C8B-B14F-4D97-AF65-F5344CB8AC3E}">
        <p14:creationId xmlns:p14="http://schemas.microsoft.com/office/powerpoint/2010/main" val="3819309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dirty="0"/>
              <a:t>This is the way we enforce and validate our contracts.</a:t>
            </a:r>
          </a:p>
          <a:p>
            <a:endParaRPr lang="en-GB" dirty="0"/>
          </a:p>
          <a:p>
            <a:r>
              <a:rPr lang="en-GB" dirty="0"/>
              <a:t>When compared to E2E testing approaches, contract testing enables you to create consistent curves in your pipeline speed and effort that look more like the chart below, whilst maintaining many of the safety guarantees of E2E tests.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30</a:t>
            </a:fld>
            <a:endParaRPr lang="en-GB"/>
          </a:p>
        </p:txBody>
      </p:sp>
    </p:spTree>
    <p:extLst>
      <p:ext uri="{BB962C8B-B14F-4D97-AF65-F5344CB8AC3E}">
        <p14:creationId xmlns:p14="http://schemas.microsoft.com/office/powerpoint/2010/main" val="2654130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31</a:t>
            </a:fld>
            <a:endParaRPr lang="en-GB"/>
          </a:p>
        </p:txBody>
      </p:sp>
    </p:spTree>
    <p:extLst>
      <p:ext uri="{BB962C8B-B14F-4D97-AF65-F5344CB8AC3E}">
        <p14:creationId xmlns:p14="http://schemas.microsoft.com/office/powerpoint/2010/main" val="3971646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Contract tests save development time by:</a:t>
            </a:r>
          </a:p>
          <a:p>
            <a:endParaRPr lang="en-GB" dirty="0"/>
          </a:p>
          <a:p>
            <a:r>
              <a:rPr lang="en-GB" dirty="0"/>
              <a:t>Providing very fast feedback loops.</a:t>
            </a:r>
          </a:p>
          <a:p>
            <a:endParaRPr lang="en-GB" dirty="0"/>
          </a:p>
          <a:p>
            <a:r>
              <a:rPr lang="en-GB" dirty="0"/>
              <a:t>Clearly identifying where the problem is when they fail.</a:t>
            </a:r>
          </a:p>
          <a:p>
            <a:endParaRPr lang="en-GB" dirty="0"/>
          </a:p>
          <a:p>
            <a:r>
              <a:rPr lang="en-GB" dirty="0"/>
              <a:t>Ensuring that only the parts of the API that will actually be used get developed.</a:t>
            </a:r>
          </a:p>
          <a:p>
            <a:endParaRPr lang="en-GB" dirty="0"/>
          </a:p>
          <a:p>
            <a:r>
              <a:rPr lang="en-GB" dirty="0"/>
              <a:t>Contract tests can also save compute time and resources.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32</a:t>
            </a:fld>
            <a:endParaRPr lang="en-GB"/>
          </a:p>
        </p:txBody>
      </p:sp>
    </p:spTree>
    <p:extLst>
      <p:ext uri="{BB962C8B-B14F-4D97-AF65-F5344CB8AC3E}">
        <p14:creationId xmlns:p14="http://schemas.microsoft.com/office/powerpoint/2010/main" val="916550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how do we achieve this?</a:t>
            </a:r>
          </a:p>
          <a:p>
            <a:r>
              <a:rPr lang="en-GB" dirty="0"/>
              <a:t>We are going to need the right tools for the job.</a:t>
            </a:r>
          </a:p>
        </p:txBody>
      </p:sp>
      <p:sp>
        <p:nvSpPr>
          <p:cNvPr id="4" name="Slide Number Placeholder 3"/>
          <p:cNvSpPr>
            <a:spLocks noGrp="1"/>
          </p:cNvSpPr>
          <p:nvPr>
            <p:ph type="sldNum" sz="quarter" idx="5"/>
          </p:nvPr>
        </p:nvSpPr>
        <p:spPr/>
        <p:txBody>
          <a:bodyPr/>
          <a:lstStyle/>
          <a:p>
            <a:fld id="{7BCE33FA-C9DC-874A-B3C5-FC54E9EB200D}" type="slidenum">
              <a:rPr lang="en-GB" smtClean="0"/>
              <a:t>33</a:t>
            </a:fld>
            <a:endParaRPr lang="en-GB"/>
          </a:p>
        </p:txBody>
      </p:sp>
    </p:spTree>
    <p:extLst>
      <p:ext uri="{BB962C8B-B14F-4D97-AF65-F5344CB8AC3E}">
        <p14:creationId xmlns:p14="http://schemas.microsoft.com/office/powerpoint/2010/main" val="2529456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tool we need is an </a:t>
            </a:r>
            <a:r>
              <a:rPr lang="en-GB" dirty="0" err="1"/>
              <a:t>OpenAPI</a:t>
            </a:r>
            <a:r>
              <a:rPr lang="en-GB" dirty="0"/>
              <a:t> spec.</a:t>
            </a:r>
          </a:p>
          <a:p>
            <a:endParaRPr lang="en-GB" dirty="0"/>
          </a:p>
          <a:p>
            <a:r>
              <a:rPr lang="en-GB" dirty="0"/>
              <a:t>The OAS - </a:t>
            </a:r>
            <a:r>
              <a:rPr lang="en-GB" dirty="0" err="1"/>
              <a:t>OpenAPI</a:t>
            </a:r>
            <a:r>
              <a:rPr lang="en-GB" dirty="0"/>
              <a:t> Specification (formerly Swagger Specification) defines a standard description format, and a language-agnostic interface to REST APIs. </a:t>
            </a:r>
          </a:p>
          <a:p>
            <a:r>
              <a:rPr lang="en-GB" dirty="0"/>
              <a:t>This allows both humans and computers to discover and understand the capabilities of the service, including:</a:t>
            </a:r>
          </a:p>
          <a:p>
            <a:endParaRPr lang="en-GB" dirty="0"/>
          </a:p>
          <a:p>
            <a:r>
              <a:rPr lang="en-GB" dirty="0"/>
              <a:t>Available endpoints and operations on each endpoint (GET /example, POST /example).</a:t>
            </a:r>
          </a:p>
          <a:p>
            <a:endParaRPr lang="en-GB" dirty="0"/>
          </a:p>
          <a:p>
            <a:r>
              <a:rPr lang="en-GB" dirty="0"/>
              <a:t>Parameters.</a:t>
            </a:r>
          </a:p>
          <a:p>
            <a:endParaRPr lang="en-GB" dirty="0"/>
          </a:p>
          <a:p>
            <a:r>
              <a:rPr lang="en-GB" dirty="0"/>
              <a:t>Authentication methods.</a:t>
            </a:r>
          </a:p>
          <a:p>
            <a:endParaRPr lang="en-GB" dirty="0"/>
          </a:p>
          <a:p>
            <a:r>
              <a:rPr lang="en-GB" dirty="0"/>
              <a:t>Contact information, license, terms of use etc.</a:t>
            </a:r>
          </a:p>
          <a:p>
            <a:endParaRPr lang="en-GB" dirty="0"/>
          </a:p>
          <a:p>
            <a:r>
              <a:rPr lang="en-GB" dirty="0"/>
              <a:t>Can be written in YAML or JSON.</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34</a:t>
            </a:fld>
            <a:endParaRPr lang="en-GB"/>
          </a:p>
        </p:txBody>
      </p:sp>
    </p:spTree>
    <p:extLst>
      <p:ext uri="{BB962C8B-B14F-4D97-AF65-F5344CB8AC3E}">
        <p14:creationId xmlns:p14="http://schemas.microsoft.com/office/powerpoint/2010/main" val="3437626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anatomy of an </a:t>
            </a:r>
            <a:r>
              <a:rPr lang="en-GB" dirty="0" err="1"/>
              <a:t>OpenAPI</a:t>
            </a:r>
            <a:r>
              <a:rPr lang="en-GB" dirty="0"/>
              <a:t> spec document written in YAML.</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35</a:t>
            </a:fld>
            <a:endParaRPr lang="en-GB"/>
          </a:p>
        </p:txBody>
      </p:sp>
    </p:spTree>
    <p:extLst>
      <p:ext uri="{BB962C8B-B14F-4D97-AF65-F5344CB8AC3E}">
        <p14:creationId xmlns:p14="http://schemas.microsoft.com/office/powerpoint/2010/main" val="803022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a:t>
            </a:r>
            <a:r>
              <a:rPr lang="en-GB" dirty="0" err="1"/>
              <a:t>OpenAPI</a:t>
            </a:r>
            <a:r>
              <a:rPr lang="en-GB" dirty="0"/>
              <a:t> spec, with Swagger you can:</a:t>
            </a:r>
          </a:p>
          <a:p>
            <a:endParaRPr lang="en-GB" dirty="0"/>
          </a:p>
          <a:p>
            <a:r>
              <a:rPr lang="en-GB" dirty="0"/>
              <a:t>Generate a server stub and the only thing left to do will be to implement the logic and your API is ready to go!</a:t>
            </a:r>
          </a:p>
          <a:p>
            <a:endParaRPr lang="en-GB" dirty="0"/>
          </a:p>
          <a:p>
            <a:r>
              <a:rPr lang="en-GB" dirty="0"/>
              <a:t>Generate clients in over 40 languages.</a:t>
            </a:r>
          </a:p>
          <a:p>
            <a:endParaRPr lang="en-GB" dirty="0"/>
          </a:p>
          <a:p>
            <a:r>
              <a:rPr lang="en-GB" dirty="0"/>
              <a:t>Generate interactive documentation that lets you try out the API directly in the browser.</a:t>
            </a:r>
          </a:p>
          <a:p>
            <a:endParaRPr lang="en-GB" dirty="0"/>
          </a:p>
          <a:p>
            <a:r>
              <a:rPr lang="en-GB" dirty="0"/>
              <a:t>Use the spec for automated tests.</a:t>
            </a:r>
          </a:p>
          <a:p>
            <a:endParaRPr lang="en-GB" dirty="0"/>
          </a:p>
          <a:p>
            <a:r>
              <a:rPr lang="en-GB" dirty="0"/>
              <a:t>What about documentation?</a:t>
            </a:r>
          </a:p>
          <a:p>
            <a:r>
              <a:rPr lang="en-GB" dirty="0"/>
              <a:t>Do any of these look or sound familiar?</a:t>
            </a:r>
          </a:p>
        </p:txBody>
      </p:sp>
      <p:sp>
        <p:nvSpPr>
          <p:cNvPr id="4" name="Slide Number Placeholder 3"/>
          <p:cNvSpPr>
            <a:spLocks noGrp="1"/>
          </p:cNvSpPr>
          <p:nvPr>
            <p:ph type="sldNum" sz="quarter" idx="5"/>
          </p:nvPr>
        </p:nvSpPr>
        <p:spPr/>
        <p:txBody>
          <a:bodyPr/>
          <a:lstStyle/>
          <a:p>
            <a:fld id="{7BCE33FA-C9DC-874A-B3C5-FC54E9EB200D}" type="slidenum">
              <a:rPr lang="en-GB" smtClean="0"/>
              <a:t>36</a:t>
            </a:fld>
            <a:endParaRPr lang="en-GB"/>
          </a:p>
        </p:txBody>
      </p:sp>
    </p:spTree>
    <p:extLst>
      <p:ext uri="{BB962C8B-B14F-4D97-AF65-F5344CB8AC3E}">
        <p14:creationId xmlns:p14="http://schemas.microsoft.com/office/powerpoint/2010/main" val="3599501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 libraries.</a:t>
            </a:r>
          </a:p>
          <a:p>
            <a:endParaRPr lang="en-GB" dirty="0"/>
          </a:p>
          <a:p>
            <a:r>
              <a:rPr lang="en-GB" dirty="0"/>
              <a:t>Server stubs.</a:t>
            </a:r>
          </a:p>
          <a:p>
            <a:endParaRPr lang="en-GB" dirty="0"/>
          </a:p>
          <a:p>
            <a:r>
              <a:rPr lang="en-GB" dirty="0"/>
              <a:t>Documentation.</a:t>
            </a:r>
          </a:p>
          <a:p>
            <a:endParaRPr lang="en-GB" dirty="0"/>
          </a:p>
          <a:p>
            <a:r>
              <a:rPr lang="en-GB" dirty="0"/>
              <a:t>Configuration.</a:t>
            </a:r>
          </a:p>
        </p:txBody>
      </p:sp>
      <p:sp>
        <p:nvSpPr>
          <p:cNvPr id="4" name="Slide Number Placeholder 3"/>
          <p:cNvSpPr>
            <a:spLocks noGrp="1"/>
          </p:cNvSpPr>
          <p:nvPr>
            <p:ph type="sldNum" sz="quarter" idx="5"/>
          </p:nvPr>
        </p:nvSpPr>
        <p:spPr/>
        <p:txBody>
          <a:bodyPr/>
          <a:lstStyle/>
          <a:p>
            <a:fld id="{7BCE33FA-C9DC-874A-B3C5-FC54E9EB200D}" type="slidenum">
              <a:rPr lang="en-GB" smtClean="0"/>
              <a:t>37</a:t>
            </a:fld>
            <a:endParaRPr lang="en-GB"/>
          </a:p>
        </p:txBody>
      </p:sp>
    </p:spTree>
    <p:extLst>
      <p:ext uri="{BB962C8B-B14F-4D97-AF65-F5344CB8AC3E}">
        <p14:creationId xmlns:p14="http://schemas.microsoft.com/office/powerpoint/2010/main" val="591457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bit of kit we need.</a:t>
            </a:r>
          </a:p>
          <a:p>
            <a:endParaRPr lang="en-GB" dirty="0"/>
          </a:p>
          <a:p>
            <a:r>
              <a:rPr lang="en-GB" dirty="0"/>
              <a:t>After spending a bit of time researching how can I do request and response validation for our existing APIs, without having to re-write all tests, write a whole new suite of tests, or write a small project or library to do the work, I found the answer!</a:t>
            </a:r>
          </a:p>
          <a:p>
            <a:endParaRPr lang="en-GB" dirty="0"/>
          </a:p>
          <a:p>
            <a:r>
              <a:rPr lang="en-GB" dirty="0"/>
              <a:t>Atlassian – Request Validator</a:t>
            </a:r>
          </a:p>
          <a:p>
            <a:r>
              <a:rPr lang="en-GB" dirty="0"/>
              <a:t>A Java library for validating HTTP request/responses against an </a:t>
            </a:r>
            <a:r>
              <a:rPr lang="en-GB" dirty="0" err="1"/>
              <a:t>OpenAPI</a:t>
            </a:r>
            <a:r>
              <a:rPr lang="en-GB" dirty="0"/>
              <a:t> specification.</a:t>
            </a:r>
          </a:p>
          <a:p>
            <a:endParaRPr lang="en-GB" dirty="0"/>
          </a:p>
          <a:p>
            <a:r>
              <a:rPr lang="en-GB" dirty="0"/>
              <a:t>It has several modules for different frameworks and we will be using the following in our Demo:</a:t>
            </a:r>
          </a:p>
          <a:p>
            <a:endParaRPr lang="en-GB" dirty="0"/>
          </a:p>
          <a:p>
            <a:r>
              <a:rPr lang="en-GB" dirty="0"/>
              <a:t>Swagger Request Validator - REST Assured module</a:t>
            </a:r>
          </a:p>
          <a:p>
            <a:r>
              <a:rPr lang="en-GB" dirty="0"/>
              <a:t>It provides integrations with the REST Assured testing library.</a:t>
            </a:r>
          </a:p>
        </p:txBody>
      </p:sp>
      <p:sp>
        <p:nvSpPr>
          <p:cNvPr id="4" name="Slide Number Placeholder 3"/>
          <p:cNvSpPr>
            <a:spLocks noGrp="1"/>
          </p:cNvSpPr>
          <p:nvPr>
            <p:ph type="sldNum" sz="quarter" idx="5"/>
          </p:nvPr>
        </p:nvSpPr>
        <p:spPr/>
        <p:txBody>
          <a:bodyPr/>
          <a:lstStyle/>
          <a:p>
            <a:fld id="{7BCE33FA-C9DC-874A-B3C5-FC54E9EB200D}" type="slidenum">
              <a:rPr lang="en-GB" smtClean="0"/>
              <a:t>38</a:t>
            </a:fld>
            <a:endParaRPr lang="en-GB"/>
          </a:p>
        </p:txBody>
      </p:sp>
    </p:spTree>
    <p:extLst>
      <p:ext uri="{BB962C8B-B14F-4D97-AF65-F5344CB8AC3E}">
        <p14:creationId xmlns:p14="http://schemas.microsoft.com/office/powerpoint/2010/main" val="1138540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need some tools for validating the frontend.</a:t>
            </a:r>
          </a:p>
          <a:p>
            <a:endParaRPr lang="en-GB" dirty="0"/>
          </a:p>
          <a:p>
            <a:r>
              <a:rPr lang="en-GB" dirty="0"/>
              <a:t>Here are a couple of </a:t>
            </a:r>
            <a:r>
              <a:rPr lang="en-GB" dirty="0" err="1"/>
              <a:t>OpenApi</a:t>
            </a:r>
            <a:r>
              <a:rPr lang="en-GB" dirty="0"/>
              <a:t> validators for </a:t>
            </a:r>
            <a:r>
              <a:rPr lang="en-GB" dirty="0" err="1"/>
              <a:t>ExpressJS</a:t>
            </a:r>
            <a:r>
              <a:rPr lang="en-GB" dirty="0"/>
              <a:t> that automatically validate API requests and responses based on an </a:t>
            </a:r>
            <a:r>
              <a:rPr lang="en-GB" dirty="0" err="1"/>
              <a:t>OpenAPI</a:t>
            </a:r>
            <a:r>
              <a:rPr lang="en-GB" dirty="0"/>
              <a:t> spec.</a:t>
            </a:r>
          </a:p>
          <a:p>
            <a:endParaRPr lang="en-GB" dirty="0"/>
          </a:p>
          <a:p>
            <a:r>
              <a:rPr lang="en-GB" dirty="0"/>
              <a:t>These libraries integrate with new and existing API applications. </a:t>
            </a:r>
          </a:p>
          <a:p>
            <a:r>
              <a:rPr lang="en-GB" dirty="0"/>
              <a:t>Simply, install the validator onto your express app, point it to your </a:t>
            </a:r>
            <a:r>
              <a:rPr lang="en-GB" dirty="0" err="1"/>
              <a:t>OpenAPI</a:t>
            </a:r>
            <a:r>
              <a:rPr lang="en-GB" dirty="0"/>
              <a:t> spec, then define and implement routes the way you prefer.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39</a:t>
            </a:fld>
            <a:endParaRPr lang="en-GB"/>
          </a:p>
        </p:txBody>
      </p:sp>
    </p:spTree>
    <p:extLst>
      <p:ext uri="{BB962C8B-B14F-4D97-AF65-F5344CB8AC3E}">
        <p14:creationId xmlns:p14="http://schemas.microsoft.com/office/powerpoint/2010/main" val="3355751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INTRODUCTION</a:t>
            </a:r>
          </a:p>
        </p:txBody>
      </p:sp>
      <p:sp>
        <p:nvSpPr>
          <p:cNvPr id="4" name="Slide Number Placeholder 3"/>
          <p:cNvSpPr>
            <a:spLocks noGrp="1"/>
          </p:cNvSpPr>
          <p:nvPr>
            <p:ph type="sldNum" sz="quarter" idx="5"/>
          </p:nvPr>
        </p:nvSpPr>
        <p:spPr/>
        <p:txBody>
          <a:bodyPr/>
          <a:lstStyle/>
          <a:p>
            <a:fld id="{7BCE33FA-C9DC-874A-B3C5-FC54E9EB200D}" type="slidenum">
              <a:rPr lang="en-GB" smtClean="0"/>
              <a:t>4</a:t>
            </a:fld>
            <a:endParaRPr lang="en-GB"/>
          </a:p>
        </p:txBody>
      </p:sp>
    </p:spTree>
    <p:extLst>
      <p:ext uri="{BB962C8B-B14F-4D97-AF65-F5344CB8AC3E}">
        <p14:creationId xmlns:p14="http://schemas.microsoft.com/office/powerpoint/2010/main" val="926657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 suspects.</a:t>
            </a:r>
          </a:p>
        </p:txBody>
      </p:sp>
      <p:sp>
        <p:nvSpPr>
          <p:cNvPr id="4" name="Slide Number Placeholder 3"/>
          <p:cNvSpPr>
            <a:spLocks noGrp="1"/>
          </p:cNvSpPr>
          <p:nvPr>
            <p:ph type="sldNum" sz="quarter" idx="5"/>
          </p:nvPr>
        </p:nvSpPr>
        <p:spPr/>
        <p:txBody>
          <a:bodyPr/>
          <a:lstStyle/>
          <a:p>
            <a:fld id="{7BCE33FA-C9DC-874A-B3C5-FC54E9EB200D}" type="slidenum">
              <a:rPr lang="en-GB" smtClean="0"/>
              <a:t>40</a:t>
            </a:fld>
            <a:endParaRPr lang="en-GB"/>
          </a:p>
        </p:txBody>
      </p:sp>
    </p:spTree>
    <p:extLst>
      <p:ext uri="{BB962C8B-B14F-4D97-AF65-F5344CB8AC3E}">
        <p14:creationId xmlns:p14="http://schemas.microsoft.com/office/powerpoint/2010/main" val="3397276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The Wolf /Canis Lupus/</a:t>
            </a:r>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41</a:t>
            </a:fld>
            <a:endParaRPr lang="en-GB"/>
          </a:p>
        </p:txBody>
      </p:sp>
    </p:spTree>
    <p:extLst>
      <p:ext uri="{BB962C8B-B14F-4D97-AF65-F5344CB8AC3E}">
        <p14:creationId xmlns:p14="http://schemas.microsoft.com/office/powerpoint/2010/main" val="16802968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a:t>
            </a:r>
          </a:p>
        </p:txBody>
      </p:sp>
      <p:sp>
        <p:nvSpPr>
          <p:cNvPr id="4" name="Slide Number Placeholder 3"/>
          <p:cNvSpPr>
            <a:spLocks noGrp="1"/>
          </p:cNvSpPr>
          <p:nvPr>
            <p:ph type="sldNum" sz="quarter" idx="5"/>
          </p:nvPr>
        </p:nvSpPr>
        <p:spPr/>
        <p:txBody>
          <a:bodyPr/>
          <a:lstStyle/>
          <a:p>
            <a:fld id="{7BCE33FA-C9DC-874A-B3C5-FC54E9EB200D}" type="slidenum">
              <a:rPr lang="en-GB" smtClean="0"/>
              <a:t>42</a:t>
            </a:fld>
            <a:endParaRPr lang="en-GB"/>
          </a:p>
        </p:txBody>
      </p:sp>
    </p:spTree>
    <p:extLst>
      <p:ext uri="{BB962C8B-B14F-4D97-AF65-F5344CB8AC3E}">
        <p14:creationId xmlns:p14="http://schemas.microsoft.com/office/powerpoint/2010/main" val="3402126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we going to do in the demo</a:t>
            </a:r>
          </a:p>
          <a:p>
            <a:endParaRPr lang="en-GB" dirty="0"/>
          </a:p>
          <a:p>
            <a:r>
              <a:rPr lang="en-GB" dirty="0"/>
              <a:t>- Write an </a:t>
            </a:r>
            <a:r>
              <a:rPr lang="en-GB" dirty="0" err="1"/>
              <a:t>OpenAPI</a:t>
            </a:r>
            <a:r>
              <a:rPr lang="en-GB" dirty="0"/>
              <a:t> Spec or rather use an existing one</a:t>
            </a:r>
          </a:p>
          <a:p>
            <a:r>
              <a:rPr lang="en-GB" dirty="0"/>
              <a:t>- Use it and an </a:t>
            </a:r>
            <a:r>
              <a:rPr lang="en-GB" dirty="0" err="1"/>
              <a:t>openapi</a:t>
            </a:r>
            <a:r>
              <a:rPr lang="en-GB" dirty="0"/>
              <a:t>-generator to generate a back-end server in Java and </a:t>
            </a:r>
            <a:r>
              <a:rPr lang="en-GB" dirty="0" err="1"/>
              <a:t>SpringBoot</a:t>
            </a:r>
            <a:endParaRPr lang="en-GB" dirty="0"/>
          </a:p>
          <a:p>
            <a:r>
              <a:rPr lang="en-GB" dirty="0"/>
              <a:t>- Use it and an </a:t>
            </a:r>
            <a:r>
              <a:rPr lang="en-GB" dirty="0" err="1"/>
              <a:t>openapi</a:t>
            </a:r>
            <a:r>
              <a:rPr lang="en-GB" dirty="0"/>
              <a:t>-generator to generate a front-end client in JavaScript and Angular</a:t>
            </a:r>
          </a:p>
          <a:p>
            <a:r>
              <a:rPr lang="en-GB" dirty="0"/>
              <a:t>- Use Atlassian’s validator to add tests to the back-end server and validate our API</a:t>
            </a:r>
          </a:p>
          <a:p>
            <a:r>
              <a:rPr lang="en-GB" dirty="0"/>
              <a:t>- Use express-</a:t>
            </a:r>
            <a:r>
              <a:rPr lang="en-GB" dirty="0" err="1"/>
              <a:t>openapi</a:t>
            </a:r>
            <a:r>
              <a:rPr lang="en-GB" dirty="0"/>
              <a:t>-validate to add tests to the front-end server and validate our API</a:t>
            </a:r>
          </a:p>
          <a:p>
            <a:r>
              <a:rPr lang="en-GB" dirty="0"/>
              <a:t>- Demonstrate how the tests fail if we breach our API contract</a:t>
            </a:r>
          </a:p>
        </p:txBody>
      </p:sp>
      <p:sp>
        <p:nvSpPr>
          <p:cNvPr id="4" name="Slide Number Placeholder 3"/>
          <p:cNvSpPr>
            <a:spLocks noGrp="1"/>
          </p:cNvSpPr>
          <p:nvPr>
            <p:ph type="sldNum" sz="quarter" idx="5"/>
          </p:nvPr>
        </p:nvSpPr>
        <p:spPr/>
        <p:txBody>
          <a:bodyPr/>
          <a:lstStyle/>
          <a:p>
            <a:fld id="{7BCE33FA-C9DC-874A-B3C5-FC54E9EB200D}" type="slidenum">
              <a:rPr lang="en-GB" smtClean="0"/>
              <a:t>43</a:t>
            </a:fld>
            <a:endParaRPr lang="en-GB"/>
          </a:p>
        </p:txBody>
      </p:sp>
    </p:spTree>
    <p:extLst>
      <p:ext uri="{BB962C8B-B14F-4D97-AF65-F5344CB8AC3E}">
        <p14:creationId xmlns:p14="http://schemas.microsoft.com/office/powerpoint/2010/main" val="3351887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RECAP</a:t>
            </a:r>
          </a:p>
        </p:txBody>
      </p:sp>
      <p:sp>
        <p:nvSpPr>
          <p:cNvPr id="4" name="Slide Number Placeholder 3"/>
          <p:cNvSpPr>
            <a:spLocks noGrp="1"/>
          </p:cNvSpPr>
          <p:nvPr>
            <p:ph type="sldNum" sz="quarter" idx="5"/>
          </p:nvPr>
        </p:nvSpPr>
        <p:spPr/>
        <p:txBody>
          <a:bodyPr/>
          <a:lstStyle/>
          <a:p>
            <a:fld id="{7BCE33FA-C9DC-874A-B3C5-FC54E9EB200D}" type="slidenum">
              <a:rPr lang="en-GB" smtClean="0"/>
              <a:t>45</a:t>
            </a:fld>
            <a:endParaRPr lang="en-GB"/>
          </a:p>
        </p:txBody>
      </p:sp>
    </p:spTree>
    <p:extLst>
      <p:ext uri="{BB962C8B-B14F-4D97-AF65-F5344CB8AC3E}">
        <p14:creationId xmlns:p14="http://schemas.microsoft.com/office/powerpoint/2010/main" val="4287374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go over what we achieved in the demo:</a:t>
            </a:r>
          </a:p>
          <a:p>
            <a:endParaRPr lang="en-GB" dirty="0"/>
          </a:p>
          <a:p>
            <a:r>
              <a:rPr lang="en-GB" dirty="0"/>
              <a:t>Wrote an </a:t>
            </a:r>
            <a:r>
              <a:rPr lang="en-GB" dirty="0" err="1"/>
              <a:t>OpenAPI</a:t>
            </a:r>
            <a:r>
              <a:rPr lang="en-GB" dirty="0"/>
              <a:t> Spec</a:t>
            </a:r>
          </a:p>
          <a:p>
            <a:r>
              <a:rPr lang="en-GB" dirty="0"/>
              <a:t>Easy, both human and machine readable.</a:t>
            </a:r>
          </a:p>
          <a:p>
            <a:endParaRPr lang="en-GB" dirty="0"/>
          </a:p>
          <a:p>
            <a:r>
              <a:rPr lang="en-GB" dirty="0"/>
              <a:t>Used it and an </a:t>
            </a:r>
            <a:r>
              <a:rPr lang="en-GB" dirty="0" err="1"/>
              <a:t>openapi</a:t>
            </a:r>
            <a:r>
              <a:rPr lang="en-GB" dirty="0"/>
              <a:t>-generator to generate a back-end server in Java and </a:t>
            </a:r>
            <a:r>
              <a:rPr lang="en-GB" dirty="0" err="1"/>
              <a:t>SpringBoot</a:t>
            </a:r>
            <a:endParaRPr lang="en-GB" dirty="0"/>
          </a:p>
          <a:p>
            <a:r>
              <a:rPr lang="en-GB" dirty="0"/>
              <a:t>Saves development time.</a:t>
            </a:r>
          </a:p>
          <a:p>
            <a:endParaRPr lang="en-GB" dirty="0"/>
          </a:p>
          <a:p>
            <a:r>
              <a:rPr lang="en-GB" dirty="0"/>
              <a:t>Used it and an </a:t>
            </a:r>
            <a:r>
              <a:rPr lang="en-GB" dirty="0" err="1"/>
              <a:t>openapi</a:t>
            </a:r>
            <a:r>
              <a:rPr lang="en-GB" dirty="0"/>
              <a:t>-generator to generate a front-end client in JavaScript and Angular</a:t>
            </a:r>
          </a:p>
          <a:p>
            <a:r>
              <a:rPr lang="en-GB" dirty="0"/>
              <a:t>Saves development time.</a:t>
            </a:r>
          </a:p>
          <a:p>
            <a:endParaRPr lang="en-GB" dirty="0"/>
          </a:p>
          <a:p>
            <a:r>
              <a:rPr lang="en-GB" dirty="0"/>
              <a:t>Used Atlassian’s validator to add tests to the back-end server and validate our API</a:t>
            </a:r>
          </a:p>
          <a:p>
            <a:r>
              <a:rPr lang="en-GB" dirty="0"/>
              <a:t>Fast feedback loop.</a:t>
            </a:r>
          </a:p>
          <a:p>
            <a:endParaRPr lang="en-GB" dirty="0"/>
          </a:p>
          <a:p>
            <a:r>
              <a:rPr lang="en-GB" dirty="0"/>
              <a:t>Used express-</a:t>
            </a:r>
            <a:r>
              <a:rPr lang="en-GB" dirty="0" err="1"/>
              <a:t>openapi</a:t>
            </a:r>
            <a:r>
              <a:rPr lang="en-GB" dirty="0"/>
              <a:t>-validate to add tests to the front-end server and validate our API</a:t>
            </a:r>
          </a:p>
          <a:p>
            <a:r>
              <a:rPr lang="en-GB" dirty="0"/>
              <a:t>Fast feedback loop.</a:t>
            </a:r>
          </a:p>
          <a:p>
            <a:endParaRPr lang="en-GB" dirty="0"/>
          </a:p>
          <a:p>
            <a:r>
              <a:rPr lang="en-GB" dirty="0"/>
              <a:t>Demonstrated how the tests fail if we breach our API contract</a:t>
            </a:r>
          </a:p>
          <a:p>
            <a:r>
              <a:rPr lang="en-GB" dirty="0"/>
              <a:t>Enforces the contract, making communication and development easier.</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46</a:t>
            </a:fld>
            <a:endParaRPr lang="en-GB"/>
          </a:p>
        </p:txBody>
      </p:sp>
    </p:spTree>
    <p:extLst>
      <p:ext uri="{BB962C8B-B14F-4D97-AF65-F5344CB8AC3E}">
        <p14:creationId xmlns:p14="http://schemas.microsoft.com/office/powerpoint/2010/main" val="2806931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rPr>
              <a:t>CLOSING THOUGHTS</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47</a:t>
            </a:fld>
            <a:endParaRPr lang="en-GB"/>
          </a:p>
        </p:txBody>
      </p:sp>
    </p:spTree>
    <p:extLst>
      <p:ext uri="{BB962C8B-B14F-4D97-AF65-F5344CB8AC3E}">
        <p14:creationId xmlns:p14="http://schemas.microsoft.com/office/powerpoint/2010/main" val="4204297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a:t>
            </a:r>
          </a:p>
        </p:txBody>
      </p:sp>
      <p:sp>
        <p:nvSpPr>
          <p:cNvPr id="4" name="Slide Number Placeholder 3"/>
          <p:cNvSpPr>
            <a:spLocks noGrp="1"/>
          </p:cNvSpPr>
          <p:nvPr>
            <p:ph type="sldNum" sz="quarter" idx="5"/>
          </p:nvPr>
        </p:nvSpPr>
        <p:spPr/>
        <p:txBody>
          <a:bodyPr/>
          <a:lstStyle/>
          <a:p>
            <a:fld id="{7BCE33FA-C9DC-874A-B3C5-FC54E9EB200D}" type="slidenum">
              <a:rPr lang="en-GB" smtClean="0"/>
              <a:t>49</a:t>
            </a:fld>
            <a:endParaRPr lang="en-GB"/>
          </a:p>
        </p:txBody>
      </p:sp>
    </p:spTree>
    <p:extLst>
      <p:ext uri="{BB962C8B-B14F-4D97-AF65-F5344CB8AC3E}">
        <p14:creationId xmlns:p14="http://schemas.microsoft.com/office/powerpoint/2010/main" val="2594436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7BCE33FA-C9DC-874A-B3C5-FC54E9EB200D}" type="slidenum">
              <a:rPr lang="en-GB" smtClean="0"/>
              <a:t>52</a:t>
            </a:fld>
            <a:endParaRPr lang="en-GB"/>
          </a:p>
        </p:txBody>
      </p:sp>
    </p:spTree>
    <p:extLst>
      <p:ext uri="{BB962C8B-B14F-4D97-AF65-F5344CB8AC3E}">
        <p14:creationId xmlns:p14="http://schemas.microsoft.com/office/powerpoint/2010/main" val="518407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a:t>Unfortunately, as of 2021 there is no standard way to show </a:t>
            </a:r>
            <a:r>
              <a:rPr lang="en-GB" dirty="0" err="1"/>
              <a:t>GraphQL</a:t>
            </a:r>
            <a:r>
              <a:rPr lang="en-GB" dirty="0"/>
              <a:t> endpoint or link to </a:t>
            </a:r>
            <a:r>
              <a:rPr lang="en-GB" dirty="0" err="1"/>
              <a:t>GraphiQL</a:t>
            </a:r>
            <a:r>
              <a:rPr lang="en-GB" dirty="0"/>
              <a:t> UI from Swagger-UI. </a:t>
            </a:r>
          </a:p>
          <a:p>
            <a:endParaRPr lang="en-GB" dirty="0"/>
          </a:p>
          <a:p>
            <a:r>
              <a:rPr lang="en-GB" dirty="0" err="1"/>
              <a:t>GraphQL</a:t>
            </a:r>
            <a:r>
              <a:rPr lang="en-GB" dirty="0"/>
              <a:t> APIs are usually documented through the documentation facilities provided by the </a:t>
            </a:r>
            <a:r>
              <a:rPr lang="en-GB" dirty="0" err="1"/>
              <a:t>GraphQL</a:t>
            </a:r>
            <a:r>
              <a:rPr lang="en-GB" dirty="0"/>
              <a:t> server itself.</a:t>
            </a:r>
          </a:p>
          <a:p>
            <a:endParaRPr lang="en-GB" dirty="0"/>
          </a:p>
          <a:p>
            <a:r>
              <a:rPr lang="en-GB" dirty="0"/>
              <a:t>Because </a:t>
            </a:r>
            <a:r>
              <a:rPr lang="en-GB" dirty="0" err="1"/>
              <a:t>GraphQL</a:t>
            </a:r>
            <a:r>
              <a:rPr lang="en-GB" dirty="0"/>
              <a:t> is competing with REST, most </a:t>
            </a:r>
            <a:r>
              <a:rPr lang="en-GB" dirty="0" err="1"/>
              <a:t>GraphQL</a:t>
            </a:r>
            <a:r>
              <a:rPr lang="en-GB" dirty="0"/>
              <a:t> vendors want developers to replace REST with </a:t>
            </a:r>
            <a:r>
              <a:rPr lang="en-GB" dirty="0" err="1"/>
              <a:t>GraphQL</a:t>
            </a:r>
            <a:r>
              <a:rPr lang="en-GB" dirty="0"/>
              <a:t>, not just use </a:t>
            </a:r>
            <a:r>
              <a:rPr lang="en-GB" dirty="0" err="1"/>
              <a:t>GraphQL</a:t>
            </a:r>
            <a:r>
              <a:rPr lang="en-GB" dirty="0"/>
              <a:t> for (read-only) queries. </a:t>
            </a:r>
          </a:p>
          <a:p>
            <a:endParaRPr lang="en-GB" dirty="0"/>
          </a:p>
          <a:p>
            <a:r>
              <a:rPr lang="en-GB" dirty="0"/>
              <a:t>Hopefully, in the future the advantages and disadvantages of both will be better understood, and a more balanced view would be to use better parts from both of them.</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document.</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53</a:t>
            </a:fld>
            <a:endParaRPr lang="en-GB"/>
          </a:p>
        </p:txBody>
      </p:sp>
    </p:spTree>
    <p:extLst>
      <p:ext uri="{BB962C8B-B14F-4D97-AF65-F5344CB8AC3E}">
        <p14:creationId xmlns:p14="http://schemas.microsoft.com/office/powerpoint/2010/main" val="4172130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a:t>
            </a:fld>
            <a:endParaRPr lang="en-GB"/>
          </a:p>
        </p:txBody>
      </p:sp>
    </p:spTree>
    <p:extLst>
      <p:ext uri="{BB962C8B-B14F-4D97-AF65-F5344CB8AC3E}">
        <p14:creationId xmlns:p14="http://schemas.microsoft.com/office/powerpoint/2010/main" val="13293202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54</a:t>
            </a:fld>
            <a:endParaRPr lang="en-GB"/>
          </a:p>
        </p:txBody>
      </p:sp>
    </p:spTree>
    <p:extLst>
      <p:ext uri="{BB962C8B-B14F-4D97-AF65-F5344CB8AC3E}">
        <p14:creationId xmlns:p14="http://schemas.microsoft.com/office/powerpoint/2010/main" val="2607548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23.02.22</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word of caution on design.</a:t>
            </a:r>
          </a:p>
          <a:p>
            <a:endParaRPr lang="en-GB" dirty="0"/>
          </a:p>
          <a:p>
            <a:r>
              <a:rPr lang="en-GB" dirty="0"/>
              <a:t>Word of caution: focusing on the design first does not mean deliberating endlessly on all the what-if scenarios. </a:t>
            </a:r>
          </a:p>
          <a:p>
            <a:endParaRPr lang="en-GB" dirty="0"/>
          </a:p>
          <a:p>
            <a:r>
              <a:rPr lang="en-GB" dirty="0"/>
              <a:t>A good design should be flexible and able to adapt to change.</a:t>
            </a:r>
          </a:p>
          <a:p>
            <a:endParaRPr lang="en-GB" dirty="0"/>
          </a:p>
          <a:p>
            <a:r>
              <a:rPr lang="en-GB" dirty="0"/>
              <a:t>Hyrum observed that it’s problematic to fully separate an interface from its implementation:</a:t>
            </a:r>
          </a:p>
          <a:p>
            <a:endParaRPr lang="en-GB" dirty="0"/>
          </a:p>
          <a:p>
            <a:r>
              <a:rPr lang="en-GB" dirty="0"/>
              <a:t>And here is a relevant XKCD comic which summarizes Hyrum’s law  nicely:</a:t>
            </a:r>
          </a:p>
          <a:p>
            <a:endParaRPr lang="en-GB" dirty="0"/>
          </a:p>
          <a:p>
            <a:r>
              <a:rPr lang="en-GB" dirty="0"/>
              <a:t>Every change breaks someone's workflow.</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57</a:t>
            </a:fld>
            <a:endParaRPr lang="en-GB"/>
          </a:p>
        </p:txBody>
      </p:sp>
    </p:spTree>
    <p:extLst>
      <p:ext uri="{BB962C8B-B14F-4D97-AF65-F5344CB8AC3E}">
        <p14:creationId xmlns:p14="http://schemas.microsoft.com/office/powerpoint/2010/main" val="4076660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 side-by-side comparison.</a:t>
            </a:r>
          </a:p>
          <a:p>
            <a:r>
              <a:rPr lang="en-GB" dirty="0"/>
              <a:t>The first diagram is the Code First vicious circle.</a:t>
            </a:r>
          </a:p>
          <a:p>
            <a:r>
              <a:rPr lang="en-GB" dirty="0"/>
              <a:t>And the second one depicts the much more lean Design First approach.</a:t>
            </a:r>
          </a:p>
          <a:p>
            <a:r>
              <a:rPr lang="en-GB" dirty="0"/>
              <a:t>What about documentation?</a:t>
            </a:r>
          </a:p>
          <a:p>
            <a:r>
              <a:rPr lang="en-GB" dirty="0"/>
              <a:t>Do any of these look or sound familiar?</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58</a:t>
            </a:fld>
            <a:endParaRPr lang="en-GB"/>
          </a:p>
        </p:txBody>
      </p:sp>
    </p:spTree>
    <p:extLst>
      <p:ext uri="{BB962C8B-B14F-4D97-AF65-F5344CB8AC3E}">
        <p14:creationId xmlns:p14="http://schemas.microsoft.com/office/powerpoint/2010/main" val="3401347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we going to do in the demo</a:t>
            </a:r>
          </a:p>
          <a:p>
            <a:endParaRPr lang="en-GB" dirty="0"/>
          </a:p>
          <a:p>
            <a:r>
              <a:rPr lang="en-GB" dirty="0"/>
              <a:t>- Write an </a:t>
            </a:r>
            <a:r>
              <a:rPr lang="en-GB" dirty="0" err="1"/>
              <a:t>OpenAPI</a:t>
            </a:r>
            <a:r>
              <a:rPr lang="en-GB" dirty="0"/>
              <a:t> Spec or rather use an existing one</a:t>
            </a:r>
          </a:p>
          <a:p>
            <a:r>
              <a:rPr lang="en-GB" dirty="0"/>
              <a:t>- Use it and an </a:t>
            </a:r>
            <a:r>
              <a:rPr lang="en-GB" dirty="0" err="1"/>
              <a:t>openapi</a:t>
            </a:r>
            <a:r>
              <a:rPr lang="en-GB" dirty="0"/>
              <a:t>-generator to generate a back-end server in Java and </a:t>
            </a:r>
            <a:r>
              <a:rPr lang="en-GB" dirty="0" err="1"/>
              <a:t>SpringBoot</a:t>
            </a:r>
            <a:endParaRPr lang="en-GB" dirty="0"/>
          </a:p>
          <a:p>
            <a:r>
              <a:rPr lang="en-GB" dirty="0"/>
              <a:t>- Use it and an </a:t>
            </a:r>
            <a:r>
              <a:rPr lang="en-GB" dirty="0" err="1"/>
              <a:t>openapi</a:t>
            </a:r>
            <a:r>
              <a:rPr lang="en-GB" dirty="0"/>
              <a:t>-generator to generate a front-end client in JavaScript and Angular</a:t>
            </a:r>
          </a:p>
          <a:p>
            <a:r>
              <a:rPr lang="en-GB" dirty="0"/>
              <a:t>- Use Atlassian’s validator to add tests to the back-end server and validate our API</a:t>
            </a:r>
          </a:p>
          <a:p>
            <a:r>
              <a:rPr lang="en-GB" dirty="0"/>
              <a:t>- Use express-</a:t>
            </a:r>
            <a:r>
              <a:rPr lang="en-GB" dirty="0" err="1"/>
              <a:t>openapi</a:t>
            </a:r>
            <a:r>
              <a:rPr lang="en-GB" dirty="0"/>
              <a:t>-validate to add tests to the front-end server and validate our API</a:t>
            </a:r>
          </a:p>
          <a:p>
            <a:r>
              <a:rPr lang="en-GB" dirty="0"/>
              <a:t>- Demonstrate how the tests fail if we breach our API contract</a:t>
            </a:r>
          </a:p>
        </p:txBody>
      </p:sp>
      <p:sp>
        <p:nvSpPr>
          <p:cNvPr id="4" name="Slide Number Placeholder 3"/>
          <p:cNvSpPr>
            <a:spLocks noGrp="1"/>
          </p:cNvSpPr>
          <p:nvPr>
            <p:ph type="sldNum" sz="quarter" idx="5"/>
          </p:nvPr>
        </p:nvSpPr>
        <p:spPr/>
        <p:txBody>
          <a:bodyPr/>
          <a:lstStyle/>
          <a:p>
            <a:fld id="{7BCE33FA-C9DC-874A-B3C5-FC54E9EB200D}" type="slidenum">
              <a:rPr lang="en-GB" smtClean="0"/>
              <a:t>59</a:t>
            </a:fld>
            <a:endParaRPr lang="en-GB"/>
          </a:p>
        </p:txBody>
      </p:sp>
    </p:spTree>
    <p:extLst>
      <p:ext uri="{BB962C8B-B14F-4D97-AF65-F5344CB8AC3E}">
        <p14:creationId xmlns:p14="http://schemas.microsoft.com/office/powerpoint/2010/main" val="2077006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and an ex-colleague of mine, to keep your brains focused.</a:t>
            </a:r>
          </a:p>
          <a:p>
            <a:r>
              <a:rPr lang="en-GB" dirty="0"/>
              <a:t>The presentation has more text than usual, but that’s intentional, as when I am a re-watching a presentation I like to pause and read the slides. It’s not a bug it’s a feature.</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German charity as one of its doings is protecting wolves in Europe.</a:t>
            </a:r>
          </a:p>
          <a:p>
            <a:r>
              <a:rPr lang="en-GB" dirty="0"/>
              <a:t>When I donate to charities I tend not to stick to just any particular one, and since I am using wolves in this presentation I chose this one.</a:t>
            </a:r>
          </a:p>
          <a:p>
            <a:r>
              <a:rPr lang="en-GB" dirty="0"/>
              <a:t>Let’s get started.</a:t>
            </a:r>
          </a:p>
        </p:txBody>
      </p:sp>
      <p:sp>
        <p:nvSpPr>
          <p:cNvPr id="4" name="Slide Number Placeholder 3"/>
          <p:cNvSpPr>
            <a:spLocks noGrp="1"/>
          </p:cNvSpPr>
          <p:nvPr>
            <p:ph type="sldNum" sz="quarter" idx="5"/>
          </p:nvPr>
        </p:nvSpPr>
        <p:spPr/>
        <p:txBody>
          <a:bodyPr/>
          <a:lstStyle/>
          <a:p>
            <a:fld id="{7BCE33FA-C9DC-874A-B3C5-FC54E9EB200D}" type="slidenum">
              <a:rPr lang="en-GB" smtClean="0"/>
              <a:t>6</a:t>
            </a:fld>
            <a:endParaRPr lang="en-GB"/>
          </a:p>
        </p:txBody>
      </p:sp>
    </p:spTree>
    <p:extLst>
      <p:ext uri="{BB962C8B-B14F-4D97-AF65-F5344CB8AC3E}">
        <p14:creationId xmlns:p14="http://schemas.microsoft.com/office/powerpoint/2010/main" val="3507120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 all what is an API?</a:t>
            </a:r>
          </a:p>
          <a:p>
            <a:r>
              <a:rPr lang="en-GB" dirty="0"/>
              <a:t>API stands for Application Programming Interface and is a connection between computers or between computer programs. </a:t>
            </a:r>
          </a:p>
          <a:p>
            <a:r>
              <a:rPr lang="en-GB" dirty="0"/>
              <a:t>It is a type of software interface which offers a service to other pieces of software.</a:t>
            </a:r>
          </a:p>
          <a:p>
            <a:r>
              <a:rPr lang="en-GB" dirty="0"/>
              <a:t>A document or standard that describes how to build such a connection or interface is called an API specification. </a:t>
            </a:r>
          </a:p>
          <a:p>
            <a:r>
              <a:rPr lang="en-GB" dirty="0"/>
              <a:t>And a computer system that meets this standard is said to implement or expose an API.</a:t>
            </a:r>
          </a:p>
          <a:p>
            <a:r>
              <a:rPr lang="en-GB" dirty="0"/>
              <a:t>Each time you use an app like Facebook, or check the weather on your phone, you’re using an API.</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7</a:t>
            </a:fld>
            <a:endParaRPr lang="en-GB"/>
          </a:p>
        </p:txBody>
      </p:sp>
    </p:spTree>
    <p:extLst>
      <p:ext uri="{BB962C8B-B14F-4D97-AF65-F5344CB8AC3E}">
        <p14:creationId xmlns:p14="http://schemas.microsoft.com/office/powerpoint/2010/main" val="3317560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explain this better you can research at your own leisure how APIs can be explained with a restaurant example.</a:t>
            </a:r>
          </a:p>
          <a:p>
            <a:endParaRPr lang="en-GB" dirty="0"/>
          </a:p>
          <a:p>
            <a:r>
              <a:rPr lang="en-GB" dirty="0"/>
              <a:t>The waiters are the messengers – or APIs – which take your request or order and tells the kitchen – the server – and tell it what to do. </a:t>
            </a:r>
          </a:p>
          <a:p>
            <a:r>
              <a:rPr lang="en-GB" dirty="0"/>
              <a:t>Then the waiters deliver the response back to you; in this case, it is the food.</a:t>
            </a:r>
          </a:p>
          <a:p>
            <a:endParaRPr lang="en-GB" dirty="0"/>
          </a:p>
          <a:p>
            <a:endParaRPr lang="en-GB" dirty="0"/>
          </a:p>
          <a:p>
            <a:r>
              <a:rPr lang="en-GB" dirty="0"/>
              <a:t>To explain this better, let us take a familiar example.</a:t>
            </a:r>
          </a:p>
          <a:p>
            <a:r>
              <a:rPr lang="en-GB" dirty="0"/>
              <a:t>Imagine you’re sitting at a table in a restaurant with a menu.</a:t>
            </a:r>
          </a:p>
          <a:p>
            <a:r>
              <a:rPr lang="en-GB" dirty="0"/>
              <a:t>The kitchen is the part of the “system” that will prepare your order – the server. </a:t>
            </a:r>
          </a:p>
          <a:p>
            <a:r>
              <a:rPr lang="en-GB" dirty="0"/>
              <a:t>What is missing is the critical link to communicate your order to the kitchen and deliver your food back to your table. </a:t>
            </a:r>
          </a:p>
          <a:p>
            <a:r>
              <a:rPr lang="en-GB" dirty="0"/>
              <a:t>That’s where the waiter or API comes in. </a:t>
            </a:r>
          </a:p>
          <a:p>
            <a:r>
              <a:rPr lang="en-GB" dirty="0"/>
              <a:t>The waiter is the messenger – or API – that takes your request or order and tells the kitchen – the server – what to do. </a:t>
            </a:r>
          </a:p>
          <a:p>
            <a:r>
              <a:rPr lang="en-GB" dirty="0"/>
              <a:t>Then the waiter delivers the response back to you; in this case, it is the food.</a:t>
            </a:r>
          </a:p>
        </p:txBody>
      </p:sp>
      <p:sp>
        <p:nvSpPr>
          <p:cNvPr id="4" name="Slide Number Placeholder 3"/>
          <p:cNvSpPr>
            <a:spLocks noGrp="1"/>
          </p:cNvSpPr>
          <p:nvPr>
            <p:ph type="sldNum" sz="quarter" idx="5"/>
          </p:nvPr>
        </p:nvSpPr>
        <p:spPr/>
        <p:txBody>
          <a:bodyPr/>
          <a:lstStyle/>
          <a:p>
            <a:fld id="{7BCE33FA-C9DC-874A-B3C5-FC54E9EB200D}" type="slidenum">
              <a:rPr lang="en-GB" smtClean="0"/>
              <a:t>8</a:t>
            </a:fld>
            <a:endParaRPr lang="en-GB"/>
          </a:p>
        </p:txBody>
      </p:sp>
    </p:spTree>
    <p:extLst>
      <p:ext uri="{BB962C8B-B14F-4D97-AF65-F5344CB8AC3E}">
        <p14:creationId xmlns:p14="http://schemas.microsoft.com/office/powerpoint/2010/main" val="2856325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imagine you are in a team that’s building Twitter.</a:t>
            </a:r>
          </a:p>
          <a:p>
            <a:r>
              <a:rPr lang="en-GB" dirty="0"/>
              <a:t>You have a frontend and a backend and they need to talk to each other, so that the frontend can display the tweets stored in the database in the backend.</a:t>
            </a:r>
          </a:p>
          <a:p>
            <a:r>
              <a:rPr lang="en-GB" dirty="0"/>
              <a:t>Now you need to build the fronted and backend in parallel, not wait for one or the other to be built first.</a:t>
            </a:r>
          </a:p>
          <a:p>
            <a:r>
              <a:rPr lang="en-GB" dirty="0"/>
              <a:t>This connection between them happens over APIs.</a:t>
            </a:r>
          </a:p>
          <a:p>
            <a:r>
              <a:rPr lang="en-GB" dirty="0"/>
              <a:t>In the previous slide we mentioned that a document which describes how to build such a connection is called an API specification.</a:t>
            </a:r>
          </a:p>
          <a:p>
            <a:r>
              <a:rPr lang="en-GB" dirty="0"/>
              <a:t>You are given such a document and the teams set off to build the backend and fronted.</a:t>
            </a:r>
          </a:p>
          <a:p>
            <a:r>
              <a:rPr lang="en-GB" dirty="0"/>
              <a:t>If they don’t adhere to the document, intentionally or by mistake, when they go live some parts of the APIs might be able to talk to each other and others might not.</a:t>
            </a:r>
          </a:p>
          <a:p>
            <a:r>
              <a:rPr lang="en-GB" dirty="0"/>
              <a:t>This is where </a:t>
            </a:r>
            <a:r>
              <a:rPr lang="en-GB" dirty="0" err="1"/>
              <a:t>OpenAPI</a:t>
            </a:r>
            <a:r>
              <a:rPr lang="en-GB" dirty="0"/>
              <a:t> and Contract validation comes in – a way to enforce API Specifications.</a:t>
            </a:r>
          </a:p>
          <a:p>
            <a:endParaRPr lang="en-GB" dirty="0"/>
          </a:p>
          <a:p>
            <a:r>
              <a:rPr lang="en-GB" dirty="0"/>
              <a:t>---</a:t>
            </a:r>
          </a:p>
          <a:p>
            <a:endParaRPr lang="en-GB" dirty="0"/>
          </a:p>
          <a:p>
            <a:r>
              <a:rPr lang="en-GB" dirty="0"/>
              <a:t>Imagine the following scenario: </a:t>
            </a:r>
          </a:p>
          <a:p>
            <a:r>
              <a:rPr lang="en-GB" dirty="0"/>
              <a:t>You are using your client and you want to access all Twitter tweets that mention the #OPENAPI hashtag.</a:t>
            </a:r>
          </a:p>
          <a:p>
            <a:r>
              <a:rPr lang="en-GB" dirty="0"/>
              <a:t>You could email Twitter and ask for a spreadsheet of all these tweets. But then you’d have to find a way to import that spreadsheet into your application.</a:t>
            </a:r>
          </a:p>
          <a:p>
            <a:r>
              <a:rPr lang="en-GB" dirty="0"/>
              <a:t>Even if you stored them in a database the data would become outdated quickly. It would be impossible to keep it up to date.</a:t>
            </a:r>
          </a:p>
          <a:p>
            <a:r>
              <a:rPr lang="en-GB" dirty="0"/>
              <a:t>It would be far better and simpler if Twitter just provides you a way to query their application and get the data, so that you can view or use it in your application. This way it would stay up to date automatically.</a:t>
            </a:r>
          </a:p>
          <a:p>
            <a:r>
              <a:rPr lang="en-GB" dirty="0"/>
              <a:t>An API provides access to data, so that it can be included in different applications.</a:t>
            </a:r>
          </a:p>
        </p:txBody>
      </p:sp>
      <p:sp>
        <p:nvSpPr>
          <p:cNvPr id="4" name="Slide Number Placeholder 3"/>
          <p:cNvSpPr>
            <a:spLocks noGrp="1"/>
          </p:cNvSpPr>
          <p:nvPr>
            <p:ph type="sldNum" sz="quarter" idx="5"/>
          </p:nvPr>
        </p:nvSpPr>
        <p:spPr/>
        <p:txBody>
          <a:bodyPr/>
          <a:lstStyle/>
          <a:p>
            <a:fld id="{7BCE33FA-C9DC-874A-B3C5-FC54E9EB200D}" type="slidenum">
              <a:rPr lang="en-GB" smtClean="0"/>
              <a:t>9</a:t>
            </a:fld>
            <a:endParaRPr lang="en-GB"/>
          </a:p>
        </p:txBody>
      </p:sp>
    </p:spTree>
    <p:extLst>
      <p:ext uri="{BB962C8B-B14F-4D97-AF65-F5344CB8AC3E}">
        <p14:creationId xmlns:p14="http://schemas.microsoft.com/office/powerpoint/2010/main" val="2957879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8696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1149032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838095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957407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9868-A743-41A8-8611-5DDF3D669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99E50C-A782-48DA-A567-BC1769DA5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04E60-7EB4-4ED0-BC5E-5CFBD05A4E1C}"/>
              </a:ext>
            </a:extLst>
          </p:cNvPr>
          <p:cNvSpPr>
            <a:spLocks noGrp="1"/>
          </p:cNvSpPr>
          <p:nvPr>
            <p:ph type="dt" sz="half" idx="10"/>
          </p:nvPr>
        </p:nvSpPr>
        <p:spPr/>
        <p:txBody>
          <a:bodyPr/>
          <a:lstStyle/>
          <a:p>
            <a:fld id="{A9B51019-D1B0-4753-A029-A207C9561975}" type="datetimeFigureOut">
              <a:rPr lang="en-US" smtClean="0"/>
              <a:t>2/23/22</a:t>
            </a:fld>
            <a:endParaRPr lang="en-US"/>
          </a:p>
        </p:txBody>
      </p:sp>
      <p:sp>
        <p:nvSpPr>
          <p:cNvPr id="5" name="Footer Placeholder 4">
            <a:extLst>
              <a:ext uri="{FF2B5EF4-FFF2-40B4-BE49-F238E27FC236}">
                <a16:creationId xmlns:a16="http://schemas.microsoft.com/office/drawing/2014/main" id="{80CB5238-7C48-4155-A2FA-DCF0D9D39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48FDA-3D7B-442D-933D-8EAAAD1ABE0B}"/>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5829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F2D6-8127-43D3-822D-6822DD5B2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1F749A-F4DB-4634-98A4-5F87B7F37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359FD1-9A3E-457B-9756-D6F2C41454F3}"/>
              </a:ext>
            </a:extLst>
          </p:cNvPr>
          <p:cNvSpPr>
            <a:spLocks noGrp="1"/>
          </p:cNvSpPr>
          <p:nvPr>
            <p:ph type="dt" sz="half" idx="10"/>
          </p:nvPr>
        </p:nvSpPr>
        <p:spPr/>
        <p:txBody>
          <a:bodyPr/>
          <a:lstStyle/>
          <a:p>
            <a:fld id="{A9B51019-D1B0-4753-A029-A207C9561975}" type="datetimeFigureOut">
              <a:rPr lang="en-US" smtClean="0"/>
              <a:t>2/23/22</a:t>
            </a:fld>
            <a:endParaRPr lang="en-US"/>
          </a:p>
        </p:txBody>
      </p:sp>
      <p:sp>
        <p:nvSpPr>
          <p:cNvPr id="5" name="Footer Placeholder 4">
            <a:extLst>
              <a:ext uri="{FF2B5EF4-FFF2-40B4-BE49-F238E27FC236}">
                <a16:creationId xmlns:a16="http://schemas.microsoft.com/office/drawing/2014/main" id="{63BC2211-3F1A-4B19-AECC-4B75AA154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69E38-610A-43D1-8BCF-650C099FA272}"/>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63611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53E8-CA73-4279-B978-147378A7D1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8BA4C-B4F6-4773-AA94-D3447850F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198EC-615A-4968-9861-43EC23AE5D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1FDEC1-5159-46EF-A055-CEBAEC2BBD89}"/>
              </a:ext>
            </a:extLst>
          </p:cNvPr>
          <p:cNvSpPr>
            <a:spLocks noGrp="1"/>
          </p:cNvSpPr>
          <p:nvPr>
            <p:ph type="dt" sz="half" idx="10"/>
          </p:nvPr>
        </p:nvSpPr>
        <p:spPr/>
        <p:txBody>
          <a:bodyPr/>
          <a:lstStyle/>
          <a:p>
            <a:fld id="{A9B51019-D1B0-4753-A029-A207C9561975}" type="datetimeFigureOut">
              <a:rPr lang="en-US" smtClean="0"/>
              <a:t>2/23/22</a:t>
            </a:fld>
            <a:endParaRPr lang="en-US"/>
          </a:p>
        </p:txBody>
      </p:sp>
      <p:sp>
        <p:nvSpPr>
          <p:cNvPr id="6" name="Footer Placeholder 5">
            <a:extLst>
              <a:ext uri="{FF2B5EF4-FFF2-40B4-BE49-F238E27FC236}">
                <a16:creationId xmlns:a16="http://schemas.microsoft.com/office/drawing/2014/main" id="{826CD317-E9CE-4AEF-A046-7C657CC9B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5D2343-4081-4053-BEE1-07BEAF372A17}"/>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82785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70B5-166A-49D0-9C00-045B4B259E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76814-EC2B-4F6C-BA6E-2B2FA3BD74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D8D5D4-5B36-4C5D-97B8-B13640E6AF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AD1549-1BAE-4BAE-A4D9-34A702741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77F50A-D4F9-4AF7-AF5C-F6482367A2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7BEED4-1B8B-4045-9564-636FEFF5E1EA}"/>
              </a:ext>
            </a:extLst>
          </p:cNvPr>
          <p:cNvSpPr>
            <a:spLocks noGrp="1"/>
          </p:cNvSpPr>
          <p:nvPr>
            <p:ph type="dt" sz="half" idx="10"/>
          </p:nvPr>
        </p:nvSpPr>
        <p:spPr/>
        <p:txBody>
          <a:bodyPr/>
          <a:lstStyle/>
          <a:p>
            <a:fld id="{A9B51019-D1B0-4753-A029-A207C9561975}" type="datetimeFigureOut">
              <a:rPr lang="en-US" smtClean="0"/>
              <a:t>2/23/22</a:t>
            </a:fld>
            <a:endParaRPr lang="en-US"/>
          </a:p>
        </p:txBody>
      </p:sp>
      <p:sp>
        <p:nvSpPr>
          <p:cNvPr id="8" name="Footer Placeholder 7">
            <a:extLst>
              <a:ext uri="{FF2B5EF4-FFF2-40B4-BE49-F238E27FC236}">
                <a16:creationId xmlns:a16="http://schemas.microsoft.com/office/drawing/2014/main" id="{D5C7CB09-1919-4EF4-B9A7-860AB7DD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3F1B47-2849-4EC2-A476-3C9E2A5AD0E1}"/>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63345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C1143-17E6-483F-9C42-EBBD41FD2E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CC57F1-16BD-4E63-BA0A-810E0B1B383D}"/>
              </a:ext>
            </a:extLst>
          </p:cNvPr>
          <p:cNvSpPr>
            <a:spLocks noGrp="1"/>
          </p:cNvSpPr>
          <p:nvPr>
            <p:ph type="dt" sz="half" idx="10"/>
          </p:nvPr>
        </p:nvSpPr>
        <p:spPr/>
        <p:txBody>
          <a:bodyPr/>
          <a:lstStyle/>
          <a:p>
            <a:fld id="{A9B51019-D1B0-4753-A029-A207C9561975}" type="datetimeFigureOut">
              <a:rPr lang="en-US" smtClean="0"/>
              <a:t>2/23/22</a:t>
            </a:fld>
            <a:endParaRPr lang="en-US"/>
          </a:p>
        </p:txBody>
      </p:sp>
      <p:sp>
        <p:nvSpPr>
          <p:cNvPr id="4" name="Footer Placeholder 3">
            <a:extLst>
              <a:ext uri="{FF2B5EF4-FFF2-40B4-BE49-F238E27FC236}">
                <a16:creationId xmlns:a16="http://schemas.microsoft.com/office/drawing/2014/main" id="{A2CC164A-3426-46D6-9806-8813454F6E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B9D00C-5B79-4E08-B539-633DD31F3BC3}"/>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144419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7BF1F1-95B3-45B1-9C27-2327F5C74EE6}"/>
              </a:ext>
            </a:extLst>
          </p:cNvPr>
          <p:cNvSpPr>
            <a:spLocks noGrp="1"/>
          </p:cNvSpPr>
          <p:nvPr>
            <p:ph type="dt" sz="half" idx="10"/>
          </p:nvPr>
        </p:nvSpPr>
        <p:spPr/>
        <p:txBody>
          <a:bodyPr/>
          <a:lstStyle/>
          <a:p>
            <a:fld id="{A9B51019-D1B0-4753-A029-A207C9561975}" type="datetimeFigureOut">
              <a:rPr lang="en-US" smtClean="0"/>
              <a:t>2/23/22</a:t>
            </a:fld>
            <a:endParaRPr lang="en-US"/>
          </a:p>
        </p:txBody>
      </p:sp>
      <p:sp>
        <p:nvSpPr>
          <p:cNvPr id="3" name="Footer Placeholder 2">
            <a:extLst>
              <a:ext uri="{FF2B5EF4-FFF2-40B4-BE49-F238E27FC236}">
                <a16:creationId xmlns:a16="http://schemas.microsoft.com/office/drawing/2014/main" id="{F68B8CDE-A6BF-45D3-A167-6F54A9F943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1C1659-76EF-48F8-A8CC-6DDF88867BB5}"/>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99282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3F45-2736-4CC9-9C9C-B08113782C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FDABDA-3D20-4536-AD5B-3AF6D4800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488299-83B0-4C26-B96C-526509890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904B39-F9BE-42F1-A17F-87DB9744EB5C}"/>
              </a:ext>
            </a:extLst>
          </p:cNvPr>
          <p:cNvSpPr>
            <a:spLocks noGrp="1"/>
          </p:cNvSpPr>
          <p:nvPr>
            <p:ph type="dt" sz="half" idx="10"/>
          </p:nvPr>
        </p:nvSpPr>
        <p:spPr/>
        <p:txBody>
          <a:bodyPr/>
          <a:lstStyle/>
          <a:p>
            <a:fld id="{A9B51019-D1B0-4753-A029-A207C9561975}" type="datetimeFigureOut">
              <a:rPr lang="en-US" smtClean="0"/>
              <a:t>2/23/22</a:t>
            </a:fld>
            <a:endParaRPr lang="en-US"/>
          </a:p>
        </p:txBody>
      </p:sp>
      <p:sp>
        <p:nvSpPr>
          <p:cNvPr id="6" name="Footer Placeholder 5">
            <a:extLst>
              <a:ext uri="{FF2B5EF4-FFF2-40B4-BE49-F238E27FC236}">
                <a16:creationId xmlns:a16="http://schemas.microsoft.com/office/drawing/2014/main" id="{E11438DC-56FA-46CF-BAF6-334D6F052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F574F-0758-4053-BD75-A5971D3B48AD}"/>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7855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43147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5A6B-C52F-4248-BD74-64156D28D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D35785-3B8F-457D-8F45-F20DCEAB7E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FF7A1-B4C8-4061-82B5-51CFCA50D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49126-4F7E-4C0D-9ED6-8DED53C2FC98}"/>
              </a:ext>
            </a:extLst>
          </p:cNvPr>
          <p:cNvSpPr>
            <a:spLocks noGrp="1"/>
          </p:cNvSpPr>
          <p:nvPr>
            <p:ph type="dt" sz="half" idx="10"/>
          </p:nvPr>
        </p:nvSpPr>
        <p:spPr/>
        <p:txBody>
          <a:bodyPr/>
          <a:lstStyle/>
          <a:p>
            <a:fld id="{A9B51019-D1B0-4753-A029-A207C9561975}" type="datetimeFigureOut">
              <a:rPr lang="en-US" smtClean="0"/>
              <a:t>2/23/22</a:t>
            </a:fld>
            <a:endParaRPr lang="en-US"/>
          </a:p>
        </p:txBody>
      </p:sp>
      <p:sp>
        <p:nvSpPr>
          <p:cNvPr id="6" name="Footer Placeholder 5">
            <a:extLst>
              <a:ext uri="{FF2B5EF4-FFF2-40B4-BE49-F238E27FC236}">
                <a16:creationId xmlns:a16="http://schemas.microsoft.com/office/drawing/2014/main" id="{CFCC2341-3EC8-4A64-BE24-E4E2E00741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A5EC0-F9CE-4C01-A454-840182862C35}"/>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326819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D262-33C6-4D2C-91D5-94C74447BB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ECA085-29AC-4DF8-8183-D86A8654D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23D3-7249-4A38-9C0C-E1DDD312D950}"/>
              </a:ext>
            </a:extLst>
          </p:cNvPr>
          <p:cNvSpPr>
            <a:spLocks noGrp="1"/>
          </p:cNvSpPr>
          <p:nvPr>
            <p:ph type="dt" sz="half" idx="10"/>
          </p:nvPr>
        </p:nvSpPr>
        <p:spPr/>
        <p:txBody>
          <a:bodyPr/>
          <a:lstStyle/>
          <a:p>
            <a:fld id="{A9B51019-D1B0-4753-A029-A207C9561975}" type="datetimeFigureOut">
              <a:rPr lang="en-US" smtClean="0"/>
              <a:t>2/23/22</a:t>
            </a:fld>
            <a:endParaRPr lang="en-US"/>
          </a:p>
        </p:txBody>
      </p:sp>
      <p:sp>
        <p:nvSpPr>
          <p:cNvPr id="5" name="Footer Placeholder 4">
            <a:extLst>
              <a:ext uri="{FF2B5EF4-FFF2-40B4-BE49-F238E27FC236}">
                <a16:creationId xmlns:a16="http://schemas.microsoft.com/office/drawing/2014/main" id="{8EEAF911-7937-42E2-A2F7-BE851B772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7FBB4-1172-4674-A7BC-07D8D70F2BFC}"/>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091516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67D94D-4191-4AD1-9063-A6597182BA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E222F8-A91C-40DC-A356-85268BA70A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2C1F2-0DBA-48C0-A5ED-4ACBA30E7C9B}"/>
              </a:ext>
            </a:extLst>
          </p:cNvPr>
          <p:cNvSpPr>
            <a:spLocks noGrp="1"/>
          </p:cNvSpPr>
          <p:nvPr>
            <p:ph type="dt" sz="half" idx="10"/>
          </p:nvPr>
        </p:nvSpPr>
        <p:spPr/>
        <p:txBody>
          <a:bodyPr/>
          <a:lstStyle/>
          <a:p>
            <a:fld id="{A9B51019-D1B0-4753-A029-A207C9561975}" type="datetimeFigureOut">
              <a:rPr lang="en-US" smtClean="0"/>
              <a:t>2/23/22</a:t>
            </a:fld>
            <a:endParaRPr lang="en-US"/>
          </a:p>
        </p:txBody>
      </p:sp>
      <p:sp>
        <p:nvSpPr>
          <p:cNvPr id="5" name="Footer Placeholder 4">
            <a:extLst>
              <a:ext uri="{FF2B5EF4-FFF2-40B4-BE49-F238E27FC236}">
                <a16:creationId xmlns:a16="http://schemas.microsoft.com/office/drawing/2014/main" id="{2BE5823B-6C30-48BC-8A63-B5D9E3B2F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AE495-F4EB-4939-A323-70DADB039D30}"/>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7818725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72841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07807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29623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08765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62681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873369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2255467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Tree>
    <p:extLst>
      <p:ext uri="{BB962C8B-B14F-4D97-AF65-F5344CB8AC3E}">
        <p14:creationId xmlns:p14="http://schemas.microsoft.com/office/powerpoint/2010/main" val="2332082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AF772-3A29-4494-9097-B51716E590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D557B-28D5-4C7A-BB89-22200BD6F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D66D2-CD7D-459B-9E5A-8CA60EBDB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51019-D1B0-4753-A029-A207C9561975}" type="datetimeFigureOut">
              <a:rPr lang="en-US" smtClean="0"/>
              <a:t>2/23/22</a:t>
            </a:fld>
            <a:endParaRPr lang="en-US"/>
          </a:p>
        </p:txBody>
      </p:sp>
      <p:sp>
        <p:nvSpPr>
          <p:cNvPr id="5" name="Footer Placeholder 4">
            <a:extLst>
              <a:ext uri="{FF2B5EF4-FFF2-40B4-BE49-F238E27FC236}">
                <a16:creationId xmlns:a16="http://schemas.microsoft.com/office/drawing/2014/main" id="{DA80487D-9304-4339-A2FF-D3748765E7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B2949C-FAC9-49B2-B95B-AD8BFA2E0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3159E-7E0E-4D3B-A6A5-7A7D77C3EFA5}" type="slidenum">
              <a:rPr lang="en-US" smtClean="0"/>
              <a:t>‹#›</a:t>
            </a:fld>
            <a:endParaRPr lang="en-US"/>
          </a:p>
        </p:txBody>
      </p:sp>
    </p:spTree>
    <p:extLst>
      <p:ext uri="{BB962C8B-B14F-4D97-AF65-F5344CB8AC3E}">
        <p14:creationId xmlns:p14="http://schemas.microsoft.com/office/powerpoint/2010/main" val="92323671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68" r:id="rId4"/>
    <p:sldLayoutId id="2147483662" r:id="rId5"/>
    <p:sldLayoutId id="2147483669" r:id="rId6"/>
    <p:sldLayoutId id="2147483670" r:id="rId7"/>
    <p:sldLayoutId id="2147483663" r:id="rId8"/>
    <p:sldLayoutId id="2147483664" r:id="rId9"/>
    <p:sldLayoutId id="2147483665" r:id="rId10"/>
    <p:sldLayoutId id="2147483667" r:id="rId11"/>
    <p:sldLayoutId id="2147483666" r:id="rId12"/>
    <p:sldLayoutId id="2147483650" r:id="rId13"/>
    <p:sldLayoutId id="2147483651" r:id="rId14"/>
    <p:sldLayoutId id="2147483652" r:id="rId15"/>
    <p:sldLayoutId id="2147483653" r:id="rId16"/>
    <p:sldLayoutId id="2147483654" r:id="rId17"/>
    <p:sldLayoutId id="2147483655" r:id="rId18"/>
    <p:sldLayoutId id="2147483656" r:id="rId19"/>
    <p:sldLayoutId id="2147483657" r:id="rId20"/>
    <p:sldLayoutId id="2147483658" r:id="rId21"/>
    <p:sldLayoutId id="2147483659"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hyperlink" Target="https://github.com/atkuzmanov" TargetMode="External"/><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hyperlink" Target="https://atkuzmanov.wordpress.com/" TargetMode="External"/><Relationship Id="rId5" Type="http://schemas.openxmlformats.org/officeDocument/2006/relationships/image" Target="../media/image18.png"/><Relationship Id="rId10" Type="http://schemas.openxmlformats.org/officeDocument/2006/relationships/hyperlink" Target="https://linktr.ee/atkuzmanov" TargetMode="External"/><Relationship Id="rId4" Type="http://schemas.openxmlformats.org/officeDocument/2006/relationships/image" Target="../media/image17.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1.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6.png"/><Relationship Id="rId7"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7.png"/><Relationship Id="rId7" Type="http://schemas.openxmlformats.org/officeDocument/2006/relationships/image" Target="../media/image31.sv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58.svg"/><Relationship Id="rId9" Type="http://schemas.openxmlformats.org/officeDocument/2006/relationships/image" Target="../media/image33.sv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sv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64.sv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hyperlink" Target="https://www.npmjs.com/package/express-openapi-valid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png"/><Relationship Id="rId9"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78.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sv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sv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hyperlink" Target="https://en.wikipedia.org/wiki/Everything_Counts" TargetMode="External"/><Relationship Id="rId2"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hyperlink" Target="https://www.youtube.com/watch?v=1t-gK-9EIq4" TargetMode="External"/><Relationship Id="rId5" Type="http://schemas.openxmlformats.org/officeDocument/2006/relationships/hyperlink" Target="https://www.depechemode.de/lyrics/everything-counts-2/" TargetMode="Externa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13" Type="http://schemas.openxmlformats.org/officeDocument/2006/relationships/hyperlink" Target="https://springframework.guru/using-spring-cloud-contract-for-consumer-driven-contracts/" TargetMode="External"/><Relationship Id="rId18" Type="http://schemas.openxmlformats.org/officeDocument/2006/relationships/hyperlink" Target="https://xkcd.com/1172/" TargetMode="External"/><Relationship Id="rId26" Type="http://schemas.openxmlformats.org/officeDocument/2006/relationships/hyperlink" Target="https://en.wikipedia.org/wiki/Everything_Counts" TargetMode="External"/><Relationship Id="rId39" Type="http://schemas.openxmlformats.org/officeDocument/2006/relationships/hyperlink" Target="https://openclipart.org/detail/104323/integrated-development-environment" TargetMode="External"/><Relationship Id="rId21" Type="http://schemas.openxmlformats.org/officeDocument/2006/relationships/hyperlink" Target="https://apisyouwonthate.com/blog/api-design-first-vs-code-first" TargetMode="External"/><Relationship Id="rId34" Type="http://schemas.openxmlformats.org/officeDocument/2006/relationships/hyperlink" Target="https://angular.io/presskit" TargetMode="External"/><Relationship Id="rId42" Type="http://schemas.openxmlformats.org/officeDocument/2006/relationships/hyperlink" Target="https://www.twilio.com/company/brand" TargetMode="External"/><Relationship Id="rId47" Type="http://schemas.openxmlformats.org/officeDocument/2006/relationships/hyperlink" Target="http://clipart-library.com/clip-art/light-bulb-clipart-transparent-12.htm" TargetMode="External"/><Relationship Id="rId50" Type="http://schemas.openxmlformats.org/officeDocument/2006/relationships/hyperlink" Target="https://openclipart.org/detail/320714/man-in-business-suit" TargetMode="External"/><Relationship Id="rId7" Type="http://schemas.openxmlformats.org/officeDocument/2006/relationships/hyperlink" Target="https://openapi-generator.tech/" TargetMode="External"/><Relationship Id="rId2" Type="http://schemas.openxmlformats.org/officeDocument/2006/relationships/hyperlink" Target="https://swagger.io/" TargetMode="External"/><Relationship Id="rId16" Type="http://schemas.openxmlformats.org/officeDocument/2006/relationships/hyperlink" Target="https://dzone.com/articles/an-api-first-development-approach-1" TargetMode="External"/><Relationship Id="rId29" Type="http://schemas.openxmlformats.org/officeDocument/2006/relationships/hyperlink" Target="https://www.npmjs.com/package/express-openapi-validator" TargetMode="External"/><Relationship Id="rId11" Type="http://schemas.openxmlformats.org/officeDocument/2006/relationships/hyperlink" Target="https://springframework.guru/defining-spring-cloud-contracts-in-open-api/" TargetMode="External"/><Relationship Id="rId24" Type="http://schemas.openxmlformats.org/officeDocument/2006/relationships/hyperlink" Target="https://www.depechemode.de/lyrics/everything-counts-2/" TargetMode="External"/><Relationship Id="rId32" Type="http://schemas.openxmlformats.org/officeDocument/2006/relationships/hyperlink" Target="https://commons.wikimedia.org/wiki/File:JavaScript-logo.png" TargetMode="External"/><Relationship Id="rId37" Type="http://schemas.openxmlformats.org/officeDocument/2006/relationships/hyperlink" Target="https://openclipart.org/" TargetMode="External"/><Relationship Id="rId40" Type="http://schemas.openxmlformats.org/officeDocument/2006/relationships/hyperlink" Target="https://en.wikipedia.org/wiki/Schwarz_Gruppe" TargetMode="External"/><Relationship Id="rId45" Type="http://schemas.openxmlformats.org/officeDocument/2006/relationships/hyperlink" Target="https://www.mongodb.com/brand-resources" TargetMode="External"/><Relationship Id="rId53" Type="http://schemas.openxmlformats.org/officeDocument/2006/relationships/image" Target="../media/image82.png"/><Relationship Id="rId5" Type="http://schemas.openxmlformats.org/officeDocument/2006/relationships/hyperlink" Target="https://swagger.io/docs/specification/about/" TargetMode="External"/><Relationship Id="rId10" Type="http://schemas.openxmlformats.org/officeDocument/2006/relationships/hyperlink" Target="https://www.atlassian.com/blog/technology/spec-first-api-development" TargetMode="External"/><Relationship Id="rId19" Type="http://schemas.openxmlformats.org/officeDocument/2006/relationships/hyperlink" Target="https://openclipart.org/detail/193532/contract" TargetMode="External"/><Relationship Id="rId31" Type="http://schemas.openxmlformats.org/officeDocument/2006/relationships/hyperlink" Target="https://en.wikipedia.org/wiki/TypeScript#/media/File:Typescript_logo_2020.svg" TargetMode="External"/><Relationship Id="rId44" Type="http://schemas.openxmlformats.org/officeDocument/2006/relationships/hyperlink" Target="https://www.docker.com/company/newsroom/media-resources" TargetMode="External"/><Relationship Id="rId52" Type="http://schemas.openxmlformats.org/officeDocument/2006/relationships/image" Target="../media/image81.png"/><Relationship Id="rId4" Type="http://schemas.openxmlformats.org/officeDocument/2006/relationships/hyperlink" Target="https://swagger.io/resources/articles/adopting-an-api-first-approach/" TargetMode="External"/><Relationship Id="rId9" Type="http://schemas.openxmlformats.org/officeDocument/2006/relationships/hyperlink" Target="https://pactflow.io/blog/why-contract-testing/?utm_source=ossdocs&amp;utm_campaign=convince_me_what_is" TargetMode="External"/><Relationship Id="rId14" Type="http://schemas.openxmlformats.org/officeDocument/2006/relationships/hyperlink" Target="https://openpracticelibrary.com/practice/contract-first-development/" TargetMode="External"/><Relationship Id="rId22" Type="http://schemas.openxmlformats.org/officeDocument/2006/relationships/hyperlink" Target="https://www.visual-paradigm.com/guide/development/code-first-vs-design-first" TargetMode="External"/><Relationship Id="rId27" Type="http://schemas.openxmlformats.org/officeDocument/2006/relationships/hyperlink" Target="https://github.com/npm/logos/blob/master/npm%20logo/npm-logo-red.png" TargetMode="External"/><Relationship Id="rId30" Type="http://schemas.openxmlformats.org/officeDocument/2006/relationships/hyperlink" Target="https://de.wikipedia.org/wiki/Datei:Java-Logo.svg" TargetMode="External"/><Relationship Id="rId35" Type="http://schemas.openxmlformats.org/officeDocument/2006/relationships/hyperlink" Target="https://twitter.com/SmartBear/status/914901646848679937" TargetMode="External"/><Relationship Id="rId43" Type="http://schemas.openxmlformats.org/officeDocument/2006/relationships/hyperlink" Target="http://clipart-library.com/clipart/377169.htm" TargetMode="External"/><Relationship Id="rId48" Type="http://schemas.openxmlformats.org/officeDocument/2006/relationships/hyperlink" Target="https://openclipart.org/detail/237988/file" TargetMode="External"/><Relationship Id="rId8" Type="http://schemas.openxmlformats.org/officeDocument/2006/relationships/hyperlink" Target="https://docs.pact.io/faq/convinceme/" TargetMode="External"/><Relationship Id="rId51" Type="http://schemas.openxmlformats.org/officeDocument/2006/relationships/hyperlink" Target="https://pixabay.com/illustrations/group-discussion-human-personal-1962592/" TargetMode="External"/><Relationship Id="rId3" Type="http://schemas.openxmlformats.org/officeDocument/2006/relationships/hyperlink" Target="https://swagger.io/specification/" TargetMode="External"/><Relationship Id="rId12" Type="http://schemas.openxmlformats.org/officeDocument/2006/relationships/hyperlink" Target="https://springframework.guru/using-swagger-request-validator-to-validate-spring-cloud-contracts/" TargetMode="External"/><Relationship Id="rId17" Type="http://schemas.openxmlformats.org/officeDocument/2006/relationships/hyperlink" Target="https://medium.com/better-practices/api-first-software-development-for-modern-organizations-fdbfba9a66d3" TargetMode="External"/><Relationship Id="rId25" Type="http://schemas.openxmlformats.org/officeDocument/2006/relationships/hyperlink" Target="https://www.youtube.com/watch?v=1t-gK-9EIq4" TargetMode="External"/><Relationship Id="rId33" Type="http://schemas.openxmlformats.org/officeDocument/2006/relationships/hyperlink" Target="https://spring.io/trademarks" TargetMode="External"/><Relationship Id="rId38" Type="http://schemas.openxmlformats.org/officeDocument/2006/relationships/hyperlink" Target="http://clipart-library.com/" TargetMode="External"/><Relationship Id="rId46" Type="http://schemas.openxmlformats.org/officeDocument/2006/relationships/hyperlink" Target="http://clipart-library.com/clip-art/214-2149139_engineer-clipart-construction-plan-blue-safety-icon-png.htm" TargetMode="External"/><Relationship Id="rId20" Type="http://schemas.openxmlformats.org/officeDocument/2006/relationships/hyperlink" Target="https://apievangelist.com/2019/07/15/what-is-an-api-contract/" TargetMode="External"/><Relationship Id="rId41" Type="http://schemas.openxmlformats.org/officeDocument/2006/relationships/hyperlink" Target="https://en.wikipedia.org/wiki/BBC" TargetMode="External"/><Relationship Id="rId1" Type="http://schemas.openxmlformats.org/officeDocument/2006/relationships/slideLayout" Target="../slideLayouts/slideLayout7.xml"/><Relationship Id="rId6" Type="http://schemas.openxmlformats.org/officeDocument/2006/relationships/hyperlink" Target="https://swagger.io/blog/api-design/design-first-or-code-first-api-development/" TargetMode="External"/><Relationship Id="rId15" Type="http://schemas.openxmlformats.org/officeDocument/2006/relationships/hyperlink" Target="https://link.springer.com/chapter/10.1007/978-3-540-71289-3_2" TargetMode="External"/><Relationship Id="rId23" Type="http://schemas.openxmlformats.org/officeDocument/2006/relationships/hyperlink" Target="https://smartbear.com/blog/embracing-an-api-design-first-approach/" TargetMode="External"/><Relationship Id="rId28" Type="http://schemas.openxmlformats.org/officeDocument/2006/relationships/hyperlink" Target="https://www.npmjs.com/package/express-openapi-validate" TargetMode="External"/><Relationship Id="rId36" Type="http://schemas.openxmlformats.org/officeDocument/2006/relationships/hyperlink" Target="https://www.teepublic.com/de/t-shirt/12045954-i-turn-ipa-into-api-coding" TargetMode="External"/><Relationship Id="rId49" Type="http://schemas.openxmlformats.org/officeDocument/2006/relationships/hyperlink" Target="https://openclipart.org/detail/188833/document-pictogram" TargetMode="External"/></Relationships>
</file>

<file path=ppt/slides/_rels/slide51.xml.rels><?xml version="1.0" encoding="UTF-8" standalone="yes"?>
<Relationships xmlns="http://schemas.openxmlformats.org/package/2006/relationships"><Relationship Id="rId13" Type="http://schemas.openxmlformats.org/officeDocument/2006/relationships/hyperlink" Target="https://openclipart.org/detail/194308/dev-minus" TargetMode="External"/><Relationship Id="rId18" Type="http://schemas.openxmlformats.org/officeDocument/2006/relationships/hyperlink" Target="https://www.euronatur.org/en/what-we-do/endangered-species/wolf/wolves-in-europe/" TargetMode="External"/><Relationship Id="rId26" Type="http://schemas.openxmlformats.org/officeDocument/2006/relationships/hyperlink" Target="http://clipart-library.com/clip-art/308-3080052_freetoedit-silhouette-art-night-sky-moon-disney-wolf.htm" TargetMode="External"/><Relationship Id="rId39" Type="http://schemas.openxmlformats.org/officeDocument/2006/relationships/hyperlink" Target="https://www.mulesoft.com/resources/api/what-is-an-api" TargetMode="External"/><Relationship Id="rId21" Type="http://schemas.openxmlformats.org/officeDocument/2006/relationships/hyperlink" Target="https://www.treehugger.com/wolf-facts-5120321" TargetMode="External"/><Relationship Id="rId34" Type="http://schemas.openxmlformats.org/officeDocument/2006/relationships/hyperlink" Target="https://openclipart.org/detail/26795/siamese-cat" TargetMode="External"/><Relationship Id="rId42" Type="http://schemas.openxmlformats.org/officeDocument/2006/relationships/hyperlink" Target="https://openclipart.org/detail/318251/multiple-screens" TargetMode="External"/><Relationship Id="rId47" Type="http://schemas.openxmlformats.org/officeDocument/2006/relationships/hyperlink" Target="https://github.com/IBM/openapi-to-graphql" TargetMode="External"/><Relationship Id="rId50" Type="http://schemas.openxmlformats.org/officeDocument/2006/relationships/hyperlink" Target="https://en.wikipedia.org/wiki/GraphQL" TargetMode="External"/><Relationship Id="rId7" Type="http://schemas.openxmlformats.org/officeDocument/2006/relationships/hyperlink" Target="https://openclipart.org/detail/237996/package" TargetMode="External"/><Relationship Id="rId2" Type="http://schemas.openxmlformats.org/officeDocument/2006/relationships/image" Target="../media/image81.png"/><Relationship Id="rId16" Type="http://schemas.openxmlformats.org/officeDocument/2006/relationships/hyperlink" Target="https://openclipart.org/detail/215760/simple-gear" TargetMode="External"/><Relationship Id="rId29" Type="http://schemas.openxmlformats.org/officeDocument/2006/relationships/hyperlink" Target="https://i.pinimg.com/originals/3c/1c/3d/3c1c3d238f290b47d4fdaa054c3d9616.jpg" TargetMode="External"/><Relationship Id="rId11" Type="http://schemas.openxmlformats.org/officeDocument/2006/relationships/hyperlink" Target="http://clipart-library.com/clipart/agreement-cliparts_14.htm" TargetMode="External"/><Relationship Id="rId24" Type="http://schemas.openxmlformats.org/officeDocument/2006/relationships/hyperlink" Target="https://facts.net/nature/animals/wolf-facts/" TargetMode="External"/><Relationship Id="rId32"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7" Type="http://schemas.openxmlformats.org/officeDocument/2006/relationships/hyperlink" Target="https://www.oreilly.com/library/view/head-first-design/0596007124/" TargetMode="External"/><Relationship Id="rId40" Type="http://schemas.openxmlformats.org/officeDocument/2006/relationships/hyperlink" Target="https://blog.axway.com/amplify-products/api-management/what-is-an-api" TargetMode="External"/><Relationship Id="rId45" Type="http://schemas.openxmlformats.org/officeDocument/2006/relationships/hyperlink" Target="https://stackoverflow.com/questions/63834848/how-to-document-graphql-with-swagger-openapi" TargetMode="External"/><Relationship Id="rId53" Type="http://schemas.openxmlformats.org/officeDocument/2006/relationships/hyperlink" Target="https://stoplight.io/case-studies/wefox/" TargetMode="External"/><Relationship Id="rId5" Type="http://schemas.openxmlformats.org/officeDocument/2006/relationships/hyperlink" Target="https://openapi-generator.tech/img/mono-logo.svg" TargetMode="External"/><Relationship Id="rId10" Type="http://schemas.openxmlformats.org/officeDocument/2006/relationships/hyperlink" Target="https://en.wikipedia.org/wiki/Swagger_(software)#/media/File:Swagger-logo.png" TargetMode="External"/><Relationship Id="rId19" Type="http://schemas.openxmlformats.org/officeDocument/2006/relationships/hyperlink" Target="http://www.wolfmatters.org/wolf-facts.html" TargetMode="External"/><Relationship Id="rId31" Type="http://schemas.openxmlformats.org/officeDocument/2006/relationships/hyperlink" Target="https://howlingforjustice.files.wordpress.com/2011/09/howling-wolf-1.jpg?w=584" TargetMode="External"/><Relationship Id="rId44" Type="http://schemas.openxmlformats.org/officeDocument/2006/relationships/hyperlink" Target="https://twitter.com/tompahoward/status/1458618578500874242/photo/1" TargetMode="External"/><Relationship Id="rId52" Type="http://schemas.openxmlformats.org/officeDocument/2006/relationships/hyperlink" Target="https://auth0.com/blog/the-business-value-of-api-first-design/" TargetMode="External"/><Relationship Id="rId4" Type="http://schemas.openxmlformats.org/officeDocument/2006/relationships/hyperlink" Target="https://www.openapis.org/wp-content/uploads/sites/3/2016/10/OpenAPI_Pantone.png" TargetMode="External"/><Relationship Id="rId9" Type="http://schemas.openxmlformats.org/officeDocument/2006/relationships/hyperlink" Target="https://openclipart.org/detail/190964/design" TargetMode="External"/><Relationship Id="rId14" Type="http://schemas.openxmlformats.org/officeDocument/2006/relationships/hyperlink" Target="https://openclipart.org/detail/275842/sisyphus-overcoming-silhouette" TargetMode="External"/><Relationship Id="rId22" Type="http://schemas.openxmlformats.org/officeDocument/2006/relationships/hyperlink" Target="https://onekindplanet.org/animal/wolf-grey/" TargetMode="External"/><Relationship Id="rId27" Type="http://schemas.openxmlformats.org/officeDocument/2006/relationships/hyperlink" Target="https://www.duunddastier.de/wp-content/uploads/2018/09/Wolf_Titelthema_c_Fotolia_DUDT-3-18_Beitragsbild.jpg" TargetMode="External"/><Relationship Id="rId30" Type="http://schemas.openxmlformats.org/officeDocument/2006/relationships/hyperlink" Target="https://i.pinimg.com/736x/6d/9f/53/6d9f5334e36f1ee02c73660a8247d185.jpg" TargetMode="External"/><Relationship Id="rId35" Type="http://schemas.openxmlformats.org/officeDocument/2006/relationships/hyperlink" Target="https://openclipart.org/detail/313039/german-shepherd-sketch" TargetMode="External"/><Relationship Id="rId43" Type="http://schemas.openxmlformats.org/officeDocument/2006/relationships/hyperlink" Target="https://media-exp1.licdn.com/dms/image/C4D22AQG_QxsuoBiHuQ/feedshare-shrink_800/0/1636456936477?e=1639612800&amp;v=beta&amp;t=EKHU4qisLTVnkM94SnZBp8SJLXAcjmAG04SInP_2VqY" TargetMode="External"/><Relationship Id="rId48" Type="http://schemas.openxmlformats.org/officeDocument/2006/relationships/hyperlink" Target="https://github.com/yarax/swagger-to-graphql" TargetMode="External"/><Relationship Id="rId8" Type="http://schemas.openxmlformats.org/officeDocument/2006/relationships/hyperlink" Target="https://openclipart.org/detail/188650/search-ideogram" TargetMode="External"/><Relationship Id="rId51" Type="http://schemas.openxmlformats.org/officeDocument/2006/relationships/hyperlink" Target="https://www.akana.com/blog/api-first" TargetMode="External"/><Relationship Id="rId3" Type="http://schemas.openxmlformats.org/officeDocument/2006/relationships/image" Target="../media/image82.png"/><Relationship Id="rId12" Type="http://schemas.openxmlformats.org/officeDocument/2006/relationships/hyperlink" Target="https://openclipart.org/detail/250266/cruz" TargetMode="External"/><Relationship Id="rId17" Type="http://schemas.openxmlformats.org/officeDocument/2006/relationships/hyperlink" Target="https://openclipart.org/detail/305632/beer-and-barley" TargetMode="External"/><Relationship Id="rId25" Type="http://schemas.openxmlformats.org/officeDocument/2006/relationships/hyperlink" Target="https://openclipart.org/detail/276597/brain-profile-line-art" TargetMode="External"/><Relationship Id="rId33" Type="http://schemas.openxmlformats.org/officeDocument/2006/relationships/hyperlink" Target="https://openclipart.org/detail/124147/wolf-3" TargetMode="External"/><Relationship Id="rId38" Type="http://schemas.openxmlformats.org/officeDocument/2006/relationships/hyperlink" Target="https://en.wikipedia.org/wiki/API" TargetMode="External"/><Relationship Id="rId46" Type="http://schemas.openxmlformats.org/officeDocument/2006/relationships/hyperlink" Target="https://github.com/graphql/graphql-playground" TargetMode="External"/><Relationship Id="rId20" Type="http://schemas.openxmlformats.org/officeDocument/2006/relationships/hyperlink" Target="https://www.nathab.com/blog/8-incredible-wolf-facts-everyone-should-know/" TargetMode="External"/><Relationship Id="rId41" Type="http://schemas.openxmlformats.org/officeDocument/2006/relationships/hyperlink" Target="https://openclipart.org/detail/13273/server" TargetMode="External"/><Relationship Id="rId1" Type="http://schemas.openxmlformats.org/officeDocument/2006/relationships/slideLayout" Target="../slideLayouts/slideLayout7.xml"/><Relationship Id="rId6" Type="http://schemas.openxmlformats.org/officeDocument/2006/relationships/hyperlink" Target="http://clipart-library.com/clipart/lego-clipart-57.htm" TargetMode="External"/><Relationship Id="rId15" Type="http://schemas.openxmlformats.org/officeDocument/2006/relationships/hyperlink" Target="https://openclipart.org/detail/307282/shaking-hands-silhouette" TargetMode="External"/><Relationship Id="rId23" Type="http://schemas.openxmlformats.org/officeDocument/2006/relationships/hyperlink" Target="https://www.factretriever.com/wolves-facts" TargetMode="External"/><Relationship Id="rId28" Type="http://schemas.openxmlformats.org/officeDocument/2006/relationships/hyperlink" Target="https://www.animalsprints.com/p/491/gray-timber-wolf-pair-canis-lupus-bozeman-area-7992771.jpg" TargetMode="External"/><Relationship Id="rId36" Type="http://schemas.openxmlformats.org/officeDocument/2006/relationships/hyperlink" Target="https://www.oreilly.com/library/view/head-first-java/0596009208/" TargetMode="External"/><Relationship Id="rId49" Type="http://schemas.openxmlformats.org/officeDocument/2006/relationships/hyperlink" Target="https://loopback.io/openapi-to-graphql.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81.png"/><Relationship Id="rId7" Type="http://schemas.openxmlformats.org/officeDocument/2006/relationships/image" Target="../media/image85.sv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84.png"/><Relationship Id="rId11" Type="http://schemas.openxmlformats.org/officeDocument/2006/relationships/hyperlink" Target="https://loopback.io/openapi-to-graphql.html" TargetMode="External"/><Relationship Id="rId5" Type="http://schemas.openxmlformats.org/officeDocument/2006/relationships/image" Target="../media/image59.png"/><Relationship Id="rId10" Type="http://schemas.openxmlformats.org/officeDocument/2006/relationships/hyperlink" Target="https://github.com/yarax/swagger-to-graphql" TargetMode="External"/><Relationship Id="rId4" Type="http://schemas.openxmlformats.org/officeDocument/2006/relationships/image" Target="../media/image83.jpeg"/><Relationship Id="rId9" Type="http://schemas.openxmlformats.org/officeDocument/2006/relationships/hyperlink" Target="https://github.com/IBM/openapi-to-graphql"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hyperlink" Target="https://bg.it.schwarz/" TargetMode="External"/><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hyperlink" Target="https://bg.it.schwarz/career"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hyperlink" Target="https://xkcd.com/1172/"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100.png"/><Relationship Id="rId3" Type="http://schemas.openxmlformats.org/officeDocument/2006/relationships/image" Target="../media/image34.png"/><Relationship Id="rId7" Type="http://schemas.openxmlformats.org/officeDocument/2006/relationships/image" Target="../media/image33.svg"/><Relationship Id="rId12"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hyperlink" Target="https://youtu.be/0AvPftcZvWY" TargetMode="External"/><Relationship Id="rId5" Type="http://schemas.openxmlformats.org/officeDocument/2006/relationships/image" Target="../media/image31.svg"/><Relationship Id="rId10" Type="http://schemas.openxmlformats.org/officeDocument/2006/relationships/hyperlink" Target="https://www.youtube.com/watch?v=0AvPftcZvWY" TargetMode="External"/><Relationship Id="rId4" Type="http://schemas.openxmlformats.org/officeDocument/2006/relationships/image" Target="../media/image30.png"/><Relationship Id="rId9" Type="http://schemas.openxmlformats.org/officeDocument/2006/relationships/hyperlink" Target="https://youtu.be/KGgqdpDWh0I"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jpg"/><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hyperlink" Target="https://www.euronatur.org/en/what-we-do/endangered-species/wolf/wolves-in-europ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8.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00" y="0"/>
            <a:ext cx="11430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274341" cy="6858000"/>
          </a:xfrm>
          <a:prstGeom prst="rect">
            <a:avLst/>
          </a:prstGeom>
        </p:spPr>
      </p:pic>
      <p:sp>
        <p:nvSpPr>
          <p:cNvPr id="7" name="Title 1"/>
          <p:cNvSpPr txBox="1">
            <a:spLocks/>
          </p:cNvSpPr>
          <p:nvPr/>
        </p:nvSpPr>
        <p:spPr>
          <a:xfrm>
            <a:off x="351970" y="2075957"/>
            <a:ext cx="5576546" cy="23876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bg1"/>
                </a:solidFill>
                <a:latin typeface="Arial" panose="020B0604020202020204" pitchFamily="34" charset="0"/>
                <a:cs typeface="Arial" panose="020B0604020202020204" pitchFamily="34" charset="0"/>
              </a:rPr>
              <a:t>API-first! </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Contract-first! </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Make API development great again!</a:t>
            </a:r>
            <a:endParaRPr lang="bg-BG" b="1" dirty="0">
              <a:solidFill>
                <a:schemeClr val="bg1"/>
              </a:solidFill>
            </a:endParaRPr>
          </a:p>
        </p:txBody>
      </p:sp>
      <p:sp>
        <p:nvSpPr>
          <p:cNvPr id="8" name="Google Shape;71;p1">
            <a:extLst>
              <a:ext uri="{FF2B5EF4-FFF2-40B4-BE49-F238E27FC236}">
                <a16:creationId xmlns:a16="http://schemas.microsoft.com/office/drawing/2014/main" id="{B82D8ADE-1241-0642-97B5-5777046461AF}"/>
              </a:ext>
            </a:extLst>
          </p:cNvPr>
          <p:cNvSpPr txBox="1">
            <a:spLocks/>
          </p:cNvSpPr>
          <p:nvPr/>
        </p:nvSpPr>
        <p:spPr>
          <a:xfrm>
            <a:off x="9511903" y="5680833"/>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chemeClr val="bg1"/>
                </a:solidFill>
              </a:rPr>
              <a:t>Atanas L. </a:t>
            </a:r>
            <a:r>
              <a:rPr lang="en-GB" sz="2000" b="1" dirty="0" err="1">
                <a:solidFill>
                  <a:schemeClr val="bg1"/>
                </a:solidFill>
              </a:rPr>
              <a:t>Kuzmanov</a:t>
            </a:r>
            <a:endParaRPr lang="en-GB" sz="2000" b="1" dirty="0">
              <a:solidFill>
                <a:schemeClr val="bg1"/>
              </a:solidFill>
            </a:endParaRPr>
          </a:p>
        </p:txBody>
      </p:sp>
      <p:sp>
        <p:nvSpPr>
          <p:cNvPr id="10" name="Google Shape;73;p1">
            <a:extLst>
              <a:ext uri="{FF2B5EF4-FFF2-40B4-BE49-F238E27FC236}">
                <a16:creationId xmlns:a16="http://schemas.microsoft.com/office/drawing/2014/main" id="{4AA5B7CF-653F-414E-8412-DBC33B3112A8}"/>
              </a:ext>
            </a:extLst>
          </p:cNvPr>
          <p:cNvSpPr txBox="1">
            <a:spLocks/>
          </p:cNvSpPr>
          <p:nvPr/>
        </p:nvSpPr>
        <p:spPr>
          <a:xfrm>
            <a:off x="9511903" y="6056611"/>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Senior Software Engineer</a:t>
            </a:r>
          </a:p>
        </p:txBody>
      </p:sp>
      <p:pic>
        <p:nvPicPr>
          <p:cNvPr id="3" name="Picture 2" descr="Logo&#10;&#10;Description automatically generated">
            <a:extLst>
              <a:ext uri="{FF2B5EF4-FFF2-40B4-BE49-F238E27FC236}">
                <a16:creationId xmlns:a16="http://schemas.microsoft.com/office/drawing/2014/main" id="{B1421B2C-8CD2-204A-99EB-DC9358254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1822450"/>
            <a:ext cx="5702300" cy="3213100"/>
          </a:xfrm>
          <a:prstGeom prst="rect">
            <a:avLst/>
          </a:prstGeom>
        </p:spPr>
      </p:pic>
    </p:spTree>
    <p:extLst>
      <p:ext uri="{BB962C8B-B14F-4D97-AF65-F5344CB8AC3E}">
        <p14:creationId xmlns:p14="http://schemas.microsoft.com/office/powerpoint/2010/main" val="1583186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API CONTRACT</a:t>
            </a:r>
            <a:endParaRPr lang="bg-BG" dirty="0">
              <a:solidFill>
                <a:schemeClr val="bg1"/>
              </a:solidFill>
            </a:endParaRPr>
          </a:p>
        </p:txBody>
      </p:sp>
      <p:pic>
        <p:nvPicPr>
          <p:cNvPr id="5" name="Graphic 4" descr="Checkbox Crossed with solid fill">
            <a:extLst>
              <a:ext uri="{FF2B5EF4-FFF2-40B4-BE49-F238E27FC236}">
                <a16:creationId xmlns:a16="http://schemas.microsoft.com/office/drawing/2014/main" id="{99423A4A-E026-994E-9AD3-18510EFF7F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9686" y="214407"/>
            <a:ext cx="373073" cy="373073"/>
          </a:xfrm>
          <a:prstGeom prst="rect">
            <a:avLst/>
          </a:prstGeom>
        </p:spPr>
      </p:pic>
      <p:pic>
        <p:nvPicPr>
          <p:cNvPr id="6" name="Graphic 5" descr="Checkbox Ticked with solid fill">
            <a:extLst>
              <a:ext uri="{FF2B5EF4-FFF2-40B4-BE49-F238E27FC236}">
                <a16:creationId xmlns:a16="http://schemas.microsoft.com/office/drawing/2014/main" id="{89A11647-1CE1-BF45-9F93-F76E953580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7" y="-34465"/>
            <a:ext cx="373073" cy="373073"/>
          </a:xfrm>
          <a:prstGeom prst="rect">
            <a:avLst/>
          </a:prstGeom>
        </p:spPr>
      </p:pic>
      <p:pic>
        <p:nvPicPr>
          <p:cNvPr id="7" name="Picture 6">
            <a:extLst>
              <a:ext uri="{FF2B5EF4-FFF2-40B4-BE49-F238E27FC236}">
                <a16:creationId xmlns:a16="http://schemas.microsoft.com/office/drawing/2014/main" id="{7A51ECB3-077C-AB4B-AAC1-C7833C9C316F}"/>
              </a:ext>
            </a:extLst>
          </p:cNvPr>
          <p:cNvPicPr>
            <a:picLocks noChangeAspect="1"/>
          </p:cNvPicPr>
          <p:nvPr/>
        </p:nvPicPr>
        <p:blipFill>
          <a:blip r:embed="rId7"/>
          <a:stretch>
            <a:fillRect/>
          </a:stretch>
        </p:blipFill>
        <p:spPr>
          <a:xfrm>
            <a:off x="11326941" y="0"/>
            <a:ext cx="865059" cy="866981"/>
          </a:xfrm>
          <a:prstGeom prst="rect">
            <a:avLst/>
          </a:prstGeom>
        </p:spPr>
      </p:pic>
      <p:sp>
        <p:nvSpPr>
          <p:cNvPr id="8" name="Inhaltsplatzhalter 6">
            <a:extLst>
              <a:ext uri="{FF2B5EF4-FFF2-40B4-BE49-F238E27FC236}">
                <a16:creationId xmlns:a16="http://schemas.microsoft.com/office/drawing/2014/main" id="{785188F6-0ADD-FD4E-B613-71DFC033035F}"/>
              </a:ext>
            </a:extLst>
          </p:cNvPr>
          <p:cNvSpPr txBox="1">
            <a:spLocks/>
          </p:cNvSpPr>
          <p:nvPr/>
        </p:nvSpPr>
        <p:spPr>
          <a:xfrm>
            <a:off x="366101" y="2179840"/>
            <a:ext cx="8761273" cy="3547629"/>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b="1" dirty="0">
                <a:solidFill>
                  <a:schemeClr val="bg1"/>
                </a:solidFill>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Generate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documentation</a:t>
            </a:r>
            <a:r>
              <a:rPr lang="de-DE" sz="1600" dirty="0">
                <a:solidFill>
                  <a:schemeClr val="bg1"/>
                </a:solidFill>
                <a:latin typeface="Arial" panose="020B0604020202020204" pitchFamily="34" charset="0"/>
                <a:cs typeface="Arial" panose="020B0604020202020204" pitchFamily="34" charset="0"/>
              </a:rPr>
              <a:t> in a </a:t>
            </a:r>
            <a:r>
              <a:rPr lang="de-DE" sz="1600" dirty="0" err="1">
                <a:solidFill>
                  <a:schemeClr val="bg1"/>
                </a:solidFill>
                <a:latin typeface="Arial" panose="020B0604020202020204" pitchFamily="34" charset="0"/>
                <a:cs typeface="Arial" panose="020B0604020202020204" pitchFamily="34" charset="0"/>
              </a:rPr>
              <a:t>plethora</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of</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languages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Put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a:t>
            </a: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prototyping</a:t>
            </a:r>
            <a:r>
              <a:rPr lang="de-DE" sz="1600" dirty="0">
                <a:solidFill>
                  <a:schemeClr val="bg1"/>
                </a:solidFill>
                <a:latin typeface="Arial" panose="020B0604020202020204" pitchFamily="34" charset="0"/>
                <a:cs typeface="Arial" panose="020B0604020202020204" pitchFamily="34" charset="0"/>
              </a:rPr>
              <a:t>, etc.</a:t>
            </a: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lvl="2"/>
            <a:endParaRPr lang="de-DE"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08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 calcmode="lin" valueType="num">
                                      <p:cBhvr additive="base">
                                        <p:cTn id="13"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 calcmode="lin" valueType="num">
                                      <p:cBhvr additive="base">
                                        <p:cTn id="25"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 calcmode="lin" valueType="num">
                                      <p:cBhvr additive="base">
                                        <p:cTn id="37" dur="300" fill="hold"/>
                                        <p:tgtEl>
                                          <p:spTgt spid="8">
                                            <p:txEl>
                                              <p:pRg st="9" end="9"/>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8">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anim calcmode="lin" valueType="num">
                                      <p:cBhvr additive="base">
                                        <p:cTn id="43" dur="300" fill="hold"/>
                                        <p:tgtEl>
                                          <p:spTgt spid="8">
                                            <p:txEl>
                                              <p:pRg st="10" end="10"/>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8">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anim calcmode="lin" valueType="num">
                                      <p:cBhvr additive="base">
                                        <p:cTn id="49" dur="300" fill="hold"/>
                                        <p:tgtEl>
                                          <p:spTgt spid="8">
                                            <p:txEl>
                                              <p:pRg st="11" end="11"/>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8">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802641" y="2209483"/>
            <a:ext cx="9144000" cy="2387600"/>
          </a:xfrm>
        </p:spPr>
        <p:txBody>
          <a:bodyPr>
            <a:normAutofit fontScale="90000"/>
          </a:bodyPr>
          <a:lstStyle/>
          <a:p>
            <a:r>
              <a:rPr lang="de-DE" dirty="0">
                <a:solidFill>
                  <a:schemeClr val="bg1"/>
                </a:solidFill>
                <a:latin typeface="Arial" panose="020B0604020202020204" pitchFamily="34" charset="0"/>
                <a:cs typeface="Arial" panose="020B0604020202020204" pitchFamily="34" charset="0"/>
              </a:rPr>
              <a:t>DESIGN FIRST </a:t>
            </a:r>
            <a:br>
              <a:rPr lang="de-DE" dirty="0">
                <a:solidFill>
                  <a:schemeClr val="bg1"/>
                </a:solidFill>
                <a:latin typeface="Arial" panose="020B0604020202020204" pitchFamily="34" charset="0"/>
                <a:cs typeface="Arial" panose="020B0604020202020204" pitchFamily="34" charset="0"/>
              </a:rPr>
            </a:br>
            <a:r>
              <a:rPr lang="de-DE" dirty="0">
                <a:solidFill>
                  <a:schemeClr val="bg1"/>
                </a:solidFill>
                <a:latin typeface="Arial" panose="020B0604020202020204" pitchFamily="34" charset="0"/>
                <a:cs typeface="Arial" panose="020B0604020202020204" pitchFamily="34" charset="0"/>
              </a:rPr>
              <a:t>VS.</a:t>
            </a:r>
            <a:br>
              <a:rPr lang="de-DE" dirty="0">
                <a:solidFill>
                  <a:schemeClr val="bg1"/>
                </a:solidFill>
                <a:latin typeface="Arial" panose="020B0604020202020204" pitchFamily="34" charset="0"/>
                <a:cs typeface="Arial" panose="020B0604020202020204" pitchFamily="34" charset="0"/>
              </a:rPr>
            </a:br>
            <a:r>
              <a:rPr lang="de-DE" dirty="0">
                <a:solidFill>
                  <a:schemeClr val="bg1"/>
                </a:solidFill>
                <a:latin typeface="Arial" panose="020B0604020202020204" pitchFamily="34" charset="0"/>
                <a:cs typeface="Arial" panose="020B0604020202020204" pitchFamily="34" charset="0"/>
              </a:rPr>
              <a:t>CODE FIRST</a:t>
            </a:r>
            <a:endParaRPr lang="bg-BG" dirty="0">
              <a:solidFill>
                <a:schemeClr val="bg1"/>
              </a:solidFill>
            </a:endParaRPr>
          </a:p>
        </p:txBody>
      </p:sp>
    </p:spTree>
    <p:extLst>
      <p:ext uri="{BB962C8B-B14F-4D97-AF65-F5344CB8AC3E}">
        <p14:creationId xmlns:p14="http://schemas.microsoft.com/office/powerpoint/2010/main" val="406492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WHEN THE CODE COMES FIRST</a:t>
            </a:r>
            <a:endParaRPr lang="bg-BG" dirty="0">
              <a:solidFill>
                <a:schemeClr val="bg1"/>
              </a:solidFill>
            </a:endParaRPr>
          </a:p>
        </p:txBody>
      </p:sp>
      <p:sp>
        <p:nvSpPr>
          <p:cNvPr id="3" name="TextBox 2">
            <a:extLst>
              <a:ext uri="{FF2B5EF4-FFF2-40B4-BE49-F238E27FC236}">
                <a16:creationId xmlns:a16="http://schemas.microsoft.com/office/drawing/2014/main" id="{268CDF60-1D63-D540-922A-76DB2DF135B1}"/>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4" name="Picture 3">
            <a:extLst>
              <a:ext uri="{FF2B5EF4-FFF2-40B4-BE49-F238E27FC236}">
                <a16:creationId xmlns:a16="http://schemas.microsoft.com/office/drawing/2014/main" id="{4D952CE4-F47D-E444-A828-B164DA554164}"/>
              </a:ext>
            </a:extLst>
          </p:cNvPr>
          <p:cNvPicPr>
            <a:picLocks noChangeAspect="1"/>
          </p:cNvPicPr>
          <p:nvPr/>
        </p:nvPicPr>
        <p:blipFill>
          <a:blip r:embed="rId3"/>
          <a:stretch>
            <a:fillRect/>
          </a:stretch>
        </p:blipFill>
        <p:spPr>
          <a:xfrm>
            <a:off x="3710157" y="1692768"/>
            <a:ext cx="5368316" cy="1558858"/>
          </a:xfrm>
          <a:prstGeom prst="rect">
            <a:avLst/>
          </a:prstGeom>
        </p:spPr>
      </p:pic>
      <p:pic>
        <p:nvPicPr>
          <p:cNvPr id="6" name="Picture 5">
            <a:extLst>
              <a:ext uri="{FF2B5EF4-FFF2-40B4-BE49-F238E27FC236}">
                <a16:creationId xmlns:a16="http://schemas.microsoft.com/office/drawing/2014/main" id="{6CFFA499-C704-7240-BB2D-E7865E0CA58B}"/>
              </a:ext>
            </a:extLst>
          </p:cNvPr>
          <p:cNvPicPr>
            <a:picLocks noChangeAspect="1"/>
          </p:cNvPicPr>
          <p:nvPr/>
        </p:nvPicPr>
        <p:blipFill>
          <a:blip r:embed="rId4"/>
          <a:stretch>
            <a:fillRect/>
          </a:stretch>
        </p:blipFill>
        <p:spPr>
          <a:xfrm>
            <a:off x="1603818" y="3177935"/>
            <a:ext cx="8984364" cy="2937572"/>
          </a:xfrm>
          <a:prstGeom prst="rect">
            <a:avLst/>
          </a:prstGeom>
        </p:spPr>
      </p:pic>
      <p:sp>
        <p:nvSpPr>
          <p:cNvPr id="7" name="TextBox 6">
            <a:extLst>
              <a:ext uri="{FF2B5EF4-FFF2-40B4-BE49-F238E27FC236}">
                <a16:creationId xmlns:a16="http://schemas.microsoft.com/office/drawing/2014/main" id="{FD73FABC-3143-7647-9AFE-224B6DE02C6B}"/>
              </a:ext>
            </a:extLst>
          </p:cNvPr>
          <p:cNvSpPr txBox="1"/>
          <p:nvPr/>
        </p:nvSpPr>
        <p:spPr>
          <a:xfrm>
            <a:off x="10709233" y="0"/>
            <a:ext cx="1482767" cy="553998"/>
          </a:xfrm>
          <a:prstGeom prst="rect">
            <a:avLst/>
          </a:prstGeom>
          <a:noFill/>
        </p:spPr>
        <p:txBody>
          <a:bodyPr wrap="square" rtlCol="0">
            <a:spAutoFit/>
          </a:bodyPr>
          <a:lstStyle/>
          <a:p>
            <a:pPr algn="ctr"/>
            <a:r>
              <a:rPr lang="en-GB" sz="3000" b="1" dirty="0"/>
              <a:t>{Code}</a:t>
            </a:r>
          </a:p>
        </p:txBody>
      </p:sp>
    </p:spTree>
    <p:extLst>
      <p:ext uri="{BB962C8B-B14F-4D97-AF65-F5344CB8AC3E}">
        <p14:creationId xmlns:p14="http://schemas.microsoft.com/office/powerpoint/2010/main" val="376910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WHEN THE API COMES FIRST</a:t>
            </a:r>
            <a:endParaRPr lang="bg-BG" dirty="0">
              <a:solidFill>
                <a:schemeClr val="bg1"/>
              </a:solidFill>
            </a:endParaRPr>
          </a:p>
        </p:txBody>
      </p:sp>
      <p:pic>
        <p:nvPicPr>
          <p:cNvPr id="3" name="Picture 2">
            <a:extLst>
              <a:ext uri="{FF2B5EF4-FFF2-40B4-BE49-F238E27FC236}">
                <a16:creationId xmlns:a16="http://schemas.microsoft.com/office/drawing/2014/main" id="{DDCCE0A1-E4C4-EF48-8B9C-576FA3A80344}"/>
              </a:ext>
            </a:extLst>
          </p:cNvPr>
          <p:cNvPicPr>
            <a:picLocks noChangeAspect="1"/>
          </p:cNvPicPr>
          <p:nvPr/>
        </p:nvPicPr>
        <p:blipFill>
          <a:blip r:embed="rId3"/>
          <a:stretch>
            <a:fillRect/>
          </a:stretch>
        </p:blipFill>
        <p:spPr>
          <a:xfrm>
            <a:off x="3635856" y="1188328"/>
            <a:ext cx="5656037" cy="1847706"/>
          </a:xfrm>
          <a:prstGeom prst="rect">
            <a:avLst/>
          </a:prstGeom>
        </p:spPr>
      </p:pic>
      <p:pic>
        <p:nvPicPr>
          <p:cNvPr id="4" name="Picture 3">
            <a:extLst>
              <a:ext uri="{FF2B5EF4-FFF2-40B4-BE49-F238E27FC236}">
                <a16:creationId xmlns:a16="http://schemas.microsoft.com/office/drawing/2014/main" id="{D81742A9-C1FF-7844-8CA7-02F2D7DD162B}"/>
              </a:ext>
            </a:extLst>
          </p:cNvPr>
          <p:cNvPicPr>
            <a:picLocks noChangeAspect="1"/>
          </p:cNvPicPr>
          <p:nvPr/>
        </p:nvPicPr>
        <p:blipFill>
          <a:blip r:embed="rId4"/>
          <a:stretch>
            <a:fillRect/>
          </a:stretch>
        </p:blipFill>
        <p:spPr>
          <a:xfrm>
            <a:off x="1550674" y="3291387"/>
            <a:ext cx="9826403" cy="3043576"/>
          </a:xfrm>
          <a:prstGeom prst="rect">
            <a:avLst/>
          </a:prstGeom>
        </p:spPr>
      </p:pic>
      <p:sp>
        <p:nvSpPr>
          <p:cNvPr id="6" name="TextBox 5">
            <a:extLst>
              <a:ext uri="{FF2B5EF4-FFF2-40B4-BE49-F238E27FC236}">
                <a16:creationId xmlns:a16="http://schemas.microsoft.com/office/drawing/2014/main" id="{59623FC6-0415-BB43-96C2-7A5842410EAB}"/>
              </a:ext>
            </a:extLst>
          </p:cNvPr>
          <p:cNvSpPr txBox="1"/>
          <p:nvPr/>
        </p:nvSpPr>
        <p:spPr>
          <a:xfrm>
            <a:off x="10817275" y="0"/>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59220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DESIGN FIRST API VS. CODE FIRST API</a:t>
            </a:r>
            <a:endParaRPr lang="bg-BG" dirty="0">
              <a:solidFill>
                <a:schemeClr val="bg1"/>
              </a:solidFill>
            </a:endParaRPr>
          </a:p>
        </p:txBody>
      </p:sp>
      <p:pic>
        <p:nvPicPr>
          <p:cNvPr id="3" name="Picture 2">
            <a:extLst>
              <a:ext uri="{FF2B5EF4-FFF2-40B4-BE49-F238E27FC236}">
                <a16:creationId xmlns:a16="http://schemas.microsoft.com/office/drawing/2014/main" id="{1E81A243-63C7-3D4B-8BD1-7724FC43EC7D}"/>
              </a:ext>
            </a:extLst>
          </p:cNvPr>
          <p:cNvPicPr>
            <a:picLocks noChangeAspect="1"/>
          </p:cNvPicPr>
          <p:nvPr/>
        </p:nvPicPr>
        <p:blipFill>
          <a:blip r:embed="rId3"/>
          <a:stretch>
            <a:fillRect/>
          </a:stretch>
        </p:blipFill>
        <p:spPr>
          <a:xfrm>
            <a:off x="2030878" y="955870"/>
            <a:ext cx="8130243" cy="5146416"/>
          </a:xfrm>
          <a:prstGeom prst="rect">
            <a:avLst/>
          </a:prstGeom>
        </p:spPr>
      </p:pic>
      <p:sp>
        <p:nvSpPr>
          <p:cNvPr id="4" name="TextBox 3">
            <a:extLst>
              <a:ext uri="{FF2B5EF4-FFF2-40B4-BE49-F238E27FC236}">
                <a16:creationId xmlns:a16="http://schemas.microsoft.com/office/drawing/2014/main" id="{D5941A7B-5A4A-B14C-BF90-011CCC8E9F77}"/>
              </a:ext>
            </a:extLst>
          </p:cNvPr>
          <p:cNvSpPr txBox="1"/>
          <p:nvPr/>
        </p:nvSpPr>
        <p:spPr>
          <a:xfrm>
            <a:off x="10728013" y="436549"/>
            <a:ext cx="1463987" cy="553998"/>
          </a:xfrm>
          <a:prstGeom prst="rect">
            <a:avLst/>
          </a:prstGeom>
          <a:noFill/>
        </p:spPr>
        <p:txBody>
          <a:bodyPr wrap="square" rtlCol="0">
            <a:spAutoFit/>
          </a:bodyPr>
          <a:lstStyle/>
          <a:p>
            <a:pPr algn="ctr"/>
            <a:r>
              <a:rPr lang="en-GB" sz="3000" b="1" dirty="0"/>
              <a:t>{Code}</a:t>
            </a:r>
          </a:p>
        </p:txBody>
      </p:sp>
      <p:sp>
        <p:nvSpPr>
          <p:cNvPr id="6" name="TextBox 5">
            <a:extLst>
              <a:ext uri="{FF2B5EF4-FFF2-40B4-BE49-F238E27FC236}">
                <a16:creationId xmlns:a16="http://schemas.microsoft.com/office/drawing/2014/main" id="{67A696F4-BF76-2849-8D84-9A8FC730F8A4}"/>
              </a:ext>
            </a:extLst>
          </p:cNvPr>
          <p:cNvSpPr txBox="1"/>
          <p:nvPr/>
        </p:nvSpPr>
        <p:spPr>
          <a:xfrm>
            <a:off x="10897236" y="404687"/>
            <a:ext cx="1078940" cy="300082"/>
          </a:xfrm>
          <a:prstGeom prst="rect">
            <a:avLst/>
          </a:prstGeom>
          <a:noFill/>
        </p:spPr>
        <p:txBody>
          <a:bodyPr wrap="square" rtlCol="0">
            <a:spAutoFit/>
          </a:bodyPr>
          <a:lstStyle/>
          <a:p>
            <a:pPr algn="ctr"/>
            <a:r>
              <a:rPr lang="en-GB" sz="1350" b="1" dirty="0"/>
              <a:t>vs.</a:t>
            </a:r>
          </a:p>
        </p:txBody>
      </p:sp>
      <p:sp>
        <p:nvSpPr>
          <p:cNvPr id="7" name="TextBox 6">
            <a:extLst>
              <a:ext uri="{FF2B5EF4-FFF2-40B4-BE49-F238E27FC236}">
                <a16:creationId xmlns:a16="http://schemas.microsoft.com/office/drawing/2014/main" id="{0A45B4F6-36B8-7E47-9082-A0A1E83F79EE}"/>
              </a:ext>
            </a:extLst>
          </p:cNvPr>
          <p:cNvSpPr txBox="1"/>
          <p:nvPr/>
        </p:nvSpPr>
        <p:spPr>
          <a:xfrm>
            <a:off x="11023557" y="-2455"/>
            <a:ext cx="1134086" cy="553998"/>
          </a:xfrm>
          <a:prstGeom prst="rect">
            <a:avLst/>
          </a:prstGeom>
          <a:noFill/>
        </p:spPr>
        <p:txBody>
          <a:bodyPr wrap="square" rtlCol="0">
            <a:spAutoFit/>
          </a:bodyPr>
          <a:lstStyle/>
          <a:p>
            <a:pPr algn="ctr"/>
            <a:r>
              <a:rPr lang="en-GB" sz="3000" b="1" dirty="0"/>
              <a:t>{API}</a:t>
            </a:r>
          </a:p>
        </p:txBody>
      </p:sp>
    </p:spTree>
    <p:extLst>
      <p:ext uri="{BB962C8B-B14F-4D97-AF65-F5344CB8AC3E}">
        <p14:creationId xmlns:p14="http://schemas.microsoft.com/office/powerpoint/2010/main" val="22674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29450001-FA4A-7348-AE8C-EA5333CECF0F}"/>
              </a:ext>
            </a:extLst>
          </p:cNvPr>
          <p:cNvSpPr txBox="1">
            <a:spLocks/>
          </p:cNvSpPr>
          <p:nvPr/>
        </p:nvSpPr>
        <p:spPr bwMode="gray">
          <a:xfrm>
            <a:off x="7601770" y="2440366"/>
            <a:ext cx="3828230" cy="309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True love</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So, move over Romeo and Juliet!</a:t>
            </a:r>
          </a:p>
        </p:txBody>
      </p:sp>
      <p:pic>
        <p:nvPicPr>
          <p:cNvPr id="7" name="Picture 6" descr="A couple of dogs licking each other&#10;&#10;Description automatically generated with low confidence">
            <a:extLst>
              <a:ext uri="{FF2B5EF4-FFF2-40B4-BE49-F238E27FC236}">
                <a16:creationId xmlns:a16="http://schemas.microsoft.com/office/drawing/2014/main" id="{1D81BE6C-A77E-8D4E-9799-FE6AB3691516}"/>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A picture containing mammal, wolf, standing&#10;&#10;Description automatically generated">
            <a:extLst>
              <a:ext uri="{FF2B5EF4-FFF2-40B4-BE49-F238E27FC236}">
                <a16:creationId xmlns:a16="http://schemas.microsoft.com/office/drawing/2014/main" id="{20B331FB-D2BB-4A4B-B54F-C0F52B21DA72}"/>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a:extLst>
              <a:ext uri="{FF2B5EF4-FFF2-40B4-BE49-F238E27FC236}">
                <a16:creationId xmlns:a16="http://schemas.microsoft.com/office/drawing/2014/main" id="{FBE92E7F-F62E-CE43-A9C8-023BD9F20736}"/>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6"/>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Tree>
    <p:extLst>
      <p:ext uri="{BB962C8B-B14F-4D97-AF65-F5344CB8AC3E}">
        <p14:creationId xmlns:p14="http://schemas.microsoft.com/office/powerpoint/2010/main" val="126614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612446" y="1821777"/>
            <a:ext cx="9144000" cy="2387600"/>
          </a:xfrm>
        </p:spPr>
        <p:txBody>
          <a:bodyPr>
            <a:normAutofit fontScale="90000"/>
          </a:bodyPr>
          <a:lstStyle/>
          <a:p>
            <a:r>
              <a:rPr lang="en-GB" dirty="0">
                <a:solidFill>
                  <a:schemeClr val="bg1"/>
                </a:solidFill>
                <a:latin typeface="Arial" panose="020B0604020202020204" pitchFamily="34" charset="0"/>
                <a:cs typeface="Arial" panose="020B0604020202020204" pitchFamily="34" charset="0"/>
              </a:rPr>
              <a:t>CHOOSING THE RIGHT APPROACH FOR YOUR API</a:t>
            </a:r>
            <a:endParaRPr lang="bg-BG" dirty="0">
              <a:solidFill>
                <a:schemeClr val="bg1"/>
              </a:solidFill>
            </a:endParaRPr>
          </a:p>
        </p:txBody>
      </p:sp>
    </p:spTree>
    <p:extLst>
      <p:ext uri="{BB962C8B-B14F-4D97-AF65-F5344CB8AC3E}">
        <p14:creationId xmlns:p14="http://schemas.microsoft.com/office/powerpoint/2010/main" val="2964481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8">
            <a:extLst>
              <a:ext uri="{FF2B5EF4-FFF2-40B4-BE49-F238E27FC236}">
                <a16:creationId xmlns:a16="http://schemas.microsoft.com/office/drawing/2014/main" id="{3741B4F2-9176-144F-A92A-BE4AD24C8528}"/>
              </a:ext>
            </a:extLst>
          </p:cNvPr>
          <p:cNvSpPr txBox="1">
            <a:spLocks/>
          </p:cNvSpPr>
          <p:nvPr/>
        </p:nvSpPr>
        <p:spPr bwMode="gray">
          <a:xfrm>
            <a:off x="671306" y="179956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solidFill>
                  <a:schemeClr val="bg1"/>
                </a:solidFill>
                <a:latin typeface="Arial" panose="020B0604020202020204" pitchFamily="34" charset="0"/>
                <a:cs typeface="Arial" panose="020B0604020202020204" pitchFamily="34" charset="0"/>
              </a:rPr>
              <a:t>Code First doesn't mean leaving out the design. </a:t>
            </a:r>
          </a:p>
          <a:p>
            <a:r>
              <a:rPr lang="en-GB" sz="1400" dirty="0">
                <a:solidFill>
                  <a:schemeClr val="bg1"/>
                </a:solidFill>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400" dirty="0">
                <a:solidFill>
                  <a:schemeClr val="bg1"/>
                </a:solidFill>
                <a:latin typeface="Arial" panose="020B0604020202020204" pitchFamily="34" charset="0"/>
                <a:cs typeface="Arial" panose="020B0604020202020204" pitchFamily="34" charset="0"/>
              </a:rPr>
              <a:t>This can lead to some potential problems.</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Frustrated Users</a:t>
            </a:r>
            <a:r>
              <a:rPr lang="en-GB" sz="1400" dirty="0">
                <a:solidFill>
                  <a:schemeClr val="bg1"/>
                </a:solidFill>
                <a:latin typeface="Arial" panose="020B0604020202020204" pitchFamily="34" charset="0"/>
                <a:cs typeface="Arial" panose="020B0604020202020204" pitchFamily="34" charset="0"/>
              </a:rPr>
              <a:t> – If the API documentation isn’t published, or doesn’t line up with the deployed API.</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The Wrong API</a:t>
            </a:r>
            <a:r>
              <a:rPr lang="en-GB" sz="1400" dirty="0">
                <a:solidFill>
                  <a:schemeClr val="bg1"/>
                </a:solidFill>
                <a:latin typeface="Arial" panose="020B0604020202020204" pitchFamily="34" charset="0"/>
                <a:cs typeface="Arial" panose="020B0604020202020204" pitchFamily="34" charset="0"/>
              </a:rPr>
              <a:t> – If the team doesn’t have automated tools to guide the design, they can build and deploy the wrong thing.</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Missed Opportunities</a:t>
            </a:r>
            <a:r>
              <a:rPr lang="en-GB" sz="1400" dirty="0">
                <a:solidFill>
                  <a:schemeClr val="bg1"/>
                </a:solidFill>
                <a:latin typeface="Arial" panose="020B0604020202020204" pitchFamily="34" charset="0"/>
                <a:cs typeface="Arial" panose="020B0604020202020204" pitchFamily="34" charset="0"/>
              </a:rPr>
              <a:t> – If the API document isn’t published, others might have trouble discovering the API, resulting in duplicated work.</a:t>
            </a:r>
          </a:p>
          <a:p>
            <a:endParaRPr lang="en-GB" sz="1400" dirty="0">
              <a:solidFill>
                <a:schemeClr val="bg1"/>
              </a:solidFill>
              <a:latin typeface="Arial" panose="020B0604020202020204" pitchFamily="34" charset="0"/>
              <a:cs typeface="Arial" panose="020B0604020202020204" pitchFamily="34" charset="0"/>
            </a:endParaRPr>
          </a:p>
          <a:p>
            <a:endParaRPr lang="en-GB" sz="1400"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673FC00-6239-554C-B05B-46BBD5B5C56B}"/>
              </a:ext>
            </a:extLst>
          </p:cNvPr>
          <p:cNvPicPr>
            <a:picLocks noChangeAspect="1"/>
          </p:cNvPicPr>
          <p:nvPr/>
        </p:nvPicPr>
        <p:blipFill>
          <a:blip r:embed="rId3"/>
          <a:stretch>
            <a:fillRect/>
          </a:stretch>
        </p:blipFill>
        <p:spPr>
          <a:xfrm>
            <a:off x="11602788" y="0"/>
            <a:ext cx="589212" cy="589212"/>
          </a:xfrm>
          <a:prstGeom prst="rect">
            <a:avLst/>
          </a:prstGeom>
        </p:spPr>
      </p:pic>
      <p:sp>
        <p:nvSpPr>
          <p:cNvPr id="10" name="Title 1">
            <a:extLst>
              <a:ext uri="{FF2B5EF4-FFF2-40B4-BE49-F238E27FC236}">
                <a16:creationId xmlns:a16="http://schemas.microsoft.com/office/drawing/2014/main" id="{134DF8CB-E89B-AA4E-B1B8-03F4EA7E0DA1}"/>
              </a:ext>
            </a:extLst>
          </p:cNvPr>
          <p:cNvSpPr txBox="1">
            <a:spLocks/>
          </p:cNvSpPr>
          <p:nvPr/>
        </p:nvSpPr>
        <p:spPr>
          <a:xfrm>
            <a:off x="0" y="0"/>
            <a:ext cx="5647113" cy="1044488"/>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a:solidFill>
                  <a:schemeClr val="bg1"/>
                </a:solidFill>
                <a:latin typeface="Arial" panose="020B0604020202020204" pitchFamily="34" charset="0"/>
                <a:cs typeface="Arial" panose="020B0604020202020204" pitchFamily="34" charset="0"/>
              </a:rPr>
              <a:t>CHALLENGES OF CODE FIRST APPROACH</a:t>
            </a:r>
            <a:endParaRPr lang="en-GB"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15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3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6C4617A3-413F-054E-8718-905F7CE1A15C}"/>
              </a:ext>
            </a:extLst>
          </p:cNvPr>
          <p:cNvSpPr txBox="1">
            <a:spLocks/>
          </p:cNvSpPr>
          <p:nvPr/>
        </p:nvSpPr>
        <p:spPr bwMode="gray">
          <a:xfrm>
            <a:off x="750443" y="242501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solidFill>
                  <a:schemeClr val="bg1"/>
                </a:solidFill>
                <a:latin typeface="Arial" panose="020B0604020202020204" pitchFamily="34" charset="0"/>
                <a:cs typeface="Arial" panose="020B0604020202020204" pitchFamily="34" charset="0"/>
              </a:rPr>
              <a:t>When Delivery Speed Matters</a:t>
            </a:r>
            <a:r>
              <a:rPr lang="en-GB" sz="1400" i="1" dirty="0">
                <a:solidFill>
                  <a:schemeClr val="bg1"/>
                </a:solidFill>
                <a:latin typeface="Arial" panose="020B0604020202020204" pitchFamily="34" charset="0"/>
                <a:cs typeface="Arial" panose="020B0604020202020204" pitchFamily="34" charset="0"/>
              </a:rPr>
              <a:t> -</a:t>
            </a:r>
            <a:r>
              <a:rPr lang="en-GB" sz="1400" b="1" i="1" dirty="0">
                <a:solidFill>
                  <a:schemeClr val="bg1"/>
                </a:solidFill>
                <a:latin typeface="Arial" panose="020B0604020202020204" pitchFamily="34" charset="0"/>
                <a:cs typeface="Arial" panose="020B0604020202020204" pitchFamily="34" charset="0"/>
              </a:rPr>
              <a:t> </a:t>
            </a:r>
            <a:r>
              <a:rPr lang="en-GB" sz="1400" dirty="0">
                <a:solidFill>
                  <a:schemeClr val="bg1"/>
                </a:solidFill>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When Developing Internal APIs</a:t>
            </a:r>
            <a:r>
              <a:rPr lang="en-GB" sz="1400" i="1" dirty="0">
                <a:solidFill>
                  <a:schemeClr val="bg1"/>
                </a:solidFill>
                <a:latin typeface="Arial" panose="020B0604020202020204" pitchFamily="34" charset="0"/>
                <a:cs typeface="Arial" panose="020B0604020202020204" pitchFamily="34" charset="0"/>
              </a:rPr>
              <a:t> -</a:t>
            </a:r>
            <a:r>
              <a:rPr lang="en-GB" sz="1400" b="1" i="1" dirty="0">
                <a:solidFill>
                  <a:schemeClr val="bg1"/>
                </a:solidFill>
                <a:latin typeface="Arial" panose="020B0604020202020204" pitchFamily="34" charset="0"/>
                <a:cs typeface="Arial" panose="020B0604020202020204" pitchFamily="34" charset="0"/>
              </a:rPr>
              <a:t> </a:t>
            </a:r>
            <a:r>
              <a:rPr lang="en-GB" sz="1400" dirty="0">
                <a:solidFill>
                  <a:schemeClr val="bg1"/>
                </a:solidFill>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sz="14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810F663-0E9A-3E44-BC0D-8BB8386202AB}"/>
              </a:ext>
            </a:extLst>
          </p:cNvPr>
          <p:cNvPicPr>
            <a:picLocks noChangeAspect="1"/>
          </p:cNvPicPr>
          <p:nvPr/>
        </p:nvPicPr>
        <p:blipFill>
          <a:blip r:embed="rId3"/>
          <a:stretch>
            <a:fillRect/>
          </a:stretch>
        </p:blipFill>
        <p:spPr>
          <a:xfrm>
            <a:off x="11594592" y="-102026"/>
            <a:ext cx="589212" cy="833159"/>
          </a:xfrm>
          <a:prstGeom prst="rect">
            <a:avLst/>
          </a:prstGeom>
        </p:spPr>
      </p:pic>
      <p:sp>
        <p:nvSpPr>
          <p:cNvPr id="6" name="Title 1">
            <a:extLst>
              <a:ext uri="{FF2B5EF4-FFF2-40B4-BE49-F238E27FC236}">
                <a16:creationId xmlns:a16="http://schemas.microsoft.com/office/drawing/2014/main" id="{3DDCF252-54B2-5F40-9500-18BF5FE108DD}"/>
              </a:ext>
            </a:extLst>
          </p:cNvPr>
          <p:cNvSpPr txBox="1">
            <a:spLocks/>
          </p:cNvSpPr>
          <p:nvPr/>
        </p:nvSpPr>
        <p:spPr>
          <a:xfrm>
            <a:off x="0" y="0"/>
            <a:ext cx="5647113" cy="1044488"/>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solidFill>
                  <a:schemeClr val="bg1"/>
                </a:solidFill>
                <a:latin typeface="Arial" panose="020B0604020202020204" pitchFamily="34" charset="0"/>
                <a:cs typeface="Arial" panose="020B0604020202020204" pitchFamily="34" charset="0"/>
              </a:rPr>
              <a:t>BENEFITS OF THE CODE FIRST APPROACH</a:t>
            </a:r>
          </a:p>
        </p:txBody>
      </p:sp>
    </p:spTree>
    <p:extLst>
      <p:ext uri="{BB962C8B-B14F-4D97-AF65-F5344CB8AC3E}">
        <p14:creationId xmlns:p14="http://schemas.microsoft.com/office/powerpoint/2010/main" val="383953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9A1F58-8D88-D646-BB17-BB4D7881530A}"/>
              </a:ext>
            </a:extLst>
          </p:cNvPr>
          <p:cNvPicPr>
            <a:picLocks noChangeAspect="1"/>
          </p:cNvPicPr>
          <p:nvPr/>
        </p:nvPicPr>
        <p:blipFill>
          <a:blip r:embed="rId3"/>
          <a:stretch>
            <a:fillRect/>
          </a:stretch>
        </p:blipFill>
        <p:spPr>
          <a:xfrm>
            <a:off x="0" y="4831445"/>
            <a:ext cx="3284529" cy="2026555"/>
          </a:xfrm>
          <a:prstGeom prst="rect">
            <a:avLst/>
          </a:prstGeom>
        </p:spPr>
      </p:pic>
      <p:sp>
        <p:nvSpPr>
          <p:cNvPr id="5" name="Textplatzhalter 8">
            <a:extLst>
              <a:ext uri="{FF2B5EF4-FFF2-40B4-BE49-F238E27FC236}">
                <a16:creationId xmlns:a16="http://schemas.microsoft.com/office/drawing/2014/main" id="{3535DE24-20DE-A247-B926-752A5803BB6D}"/>
              </a:ext>
            </a:extLst>
          </p:cNvPr>
          <p:cNvSpPr txBox="1">
            <a:spLocks/>
          </p:cNvSpPr>
          <p:nvPr/>
        </p:nvSpPr>
        <p:spPr bwMode="gray">
          <a:xfrm>
            <a:off x="1183370" y="247256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solidFill>
                  <a:schemeClr val="bg1"/>
                </a:solidFill>
                <a:latin typeface="Arial" panose="020B0604020202020204" pitchFamily="34" charset="0"/>
                <a:cs typeface="Arial" panose="020B0604020202020204" pitchFamily="34" charset="0"/>
              </a:rPr>
              <a:t>It’s hard work</a:t>
            </a:r>
            <a:r>
              <a:rPr lang="en-GB" sz="1400" i="1" dirty="0">
                <a:solidFill>
                  <a:schemeClr val="bg1"/>
                </a:solidFill>
                <a:latin typeface="Arial" panose="020B0604020202020204" pitchFamily="34" charset="0"/>
                <a:cs typeface="Arial" panose="020B0604020202020204" pitchFamily="34" charset="0"/>
              </a:rPr>
              <a:t> -</a:t>
            </a:r>
            <a:r>
              <a:rPr lang="en-GB" sz="1400" b="1" i="1" dirty="0">
                <a:solidFill>
                  <a:schemeClr val="bg1"/>
                </a:solidFill>
                <a:latin typeface="Arial" panose="020B0604020202020204" pitchFamily="34" charset="0"/>
                <a:cs typeface="Arial" panose="020B0604020202020204" pitchFamily="34" charset="0"/>
              </a:rPr>
              <a:t> </a:t>
            </a:r>
            <a:r>
              <a:rPr lang="en-GB" sz="1400" dirty="0">
                <a:solidFill>
                  <a:schemeClr val="bg1"/>
                </a:solidFill>
                <a:latin typeface="Arial" panose="020B0604020202020204" pitchFamily="34" charset="0"/>
                <a:cs typeface="Arial" panose="020B0604020202020204" pitchFamily="34" charset="0"/>
              </a:rPr>
              <a:t>To be honest, it takes a lot of hard work for any team to move to a Design First approach. </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It takes commitment</a:t>
            </a:r>
            <a:r>
              <a:rPr lang="en-GB" sz="1400" i="1" dirty="0">
                <a:solidFill>
                  <a:schemeClr val="bg1"/>
                </a:solidFill>
                <a:latin typeface="Arial" panose="020B0604020202020204" pitchFamily="34" charset="0"/>
                <a:cs typeface="Arial" panose="020B0604020202020204" pitchFamily="34" charset="0"/>
              </a:rPr>
              <a:t> - </a:t>
            </a:r>
            <a:r>
              <a:rPr lang="en-GB" sz="1400" dirty="0">
                <a:solidFill>
                  <a:schemeClr val="bg1"/>
                </a:solidFill>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sz="1400" dirty="0">
              <a:solidFill>
                <a:schemeClr val="bg1"/>
              </a:solidFill>
              <a:latin typeface="Arial" panose="020B0604020202020204" pitchFamily="34" charset="0"/>
              <a:cs typeface="Arial" panose="020B0604020202020204" pitchFamily="34" charset="0"/>
            </a:endParaRPr>
          </a:p>
          <a:p>
            <a:endParaRPr lang="en-GB" sz="1400" dirty="0">
              <a:solidFill>
                <a:schemeClr val="bg1"/>
              </a:solidFill>
              <a:latin typeface="Arial" panose="020B0604020202020204" pitchFamily="34" charset="0"/>
              <a:cs typeface="Arial" panose="020B0604020202020204" pitchFamily="34" charset="0"/>
            </a:endParaRPr>
          </a:p>
          <a:p>
            <a:endParaRPr lang="en-GB" sz="14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3A9A16F-D78B-9D46-BB42-413BE9068F0A}"/>
              </a:ext>
            </a:extLst>
          </p:cNvPr>
          <p:cNvPicPr>
            <a:picLocks noChangeAspect="1"/>
          </p:cNvPicPr>
          <p:nvPr/>
        </p:nvPicPr>
        <p:blipFill>
          <a:blip r:embed="rId4"/>
          <a:stretch>
            <a:fillRect/>
          </a:stretch>
        </p:blipFill>
        <p:spPr>
          <a:xfrm>
            <a:off x="2695317" y="5966554"/>
            <a:ext cx="589212" cy="589212"/>
          </a:xfrm>
          <a:prstGeom prst="rect">
            <a:avLst/>
          </a:prstGeom>
        </p:spPr>
      </p:pic>
      <p:sp>
        <p:nvSpPr>
          <p:cNvPr id="7" name="Oval 6">
            <a:extLst>
              <a:ext uri="{FF2B5EF4-FFF2-40B4-BE49-F238E27FC236}">
                <a16:creationId xmlns:a16="http://schemas.microsoft.com/office/drawing/2014/main" id="{26107866-DBDD-2140-A173-E63FE092E96F}"/>
              </a:ext>
            </a:extLst>
          </p:cNvPr>
          <p:cNvSpPr/>
          <p:nvPr/>
        </p:nvSpPr>
        <p:spPr bwMode="gray">
          <a:xfrm>
            <a:off x="198422" y="4914092"/>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8" name="Picture 7">
            <a:extLst>
              <a:ext uri="{FF2B5EF4-FFF2-40B4-BE49-F238E27FC236}">
                <a16:creationId xmlns:a16="http://schemas.microsoft.com/office/drawing/2014/main" id="{634035E1-F293-8449-A56E-5C459BE45340}"/>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9" name="Picture 8">
            <a:extLst>
              <a:ext uri="{FF2B5EF4-FFF2-40B4-BE49-F238E27FC236}">
                <a16:creationId xmlns:a16="http://schemas.microsoft.com/office/drawing/2014/main" id="{3A56FAD6-C554-5B46-A3B7-0F8A29F7E0FF}"/>
              </a:ext>
            </a:extLst>
          </p:cNvPr>
          <p:cNvPicPr>
            <a:picLocks noChangeAspect="1"/>
          </p:cNvPicPr>
          <p:nvPr/>
        </p:nvPicPr>
        <p:blipFill>
          <a:blip r:embed="rId4"/>
          <a:stretch>
            <a:fillRect/>
          </a:stretch>
        </p:blipFill>
        <p:spPr>
          <a:xfrm>
            <a:off x="11602788" y="0"/>
            <a:ext cx="589212" cy="589212"/>
          </a:xfrm>
          <a:prstGeom prst="rect">
            <a:avLst/>
          </a:prstGeom>
        </p:spPr>
      </p:pic>
      <p:sp>
        <p:nvSpPr>
          <p:cNvPr id="10" name="Title 1">
            <a:extLst>
              <a:ext uri="{FF2B5EF4-FFF2-40B4-BE49-F238E27FC236}">
                <a16:creationId xmlns:a16="http://schemas.microsoft.com/office/drawing/2014/main" id="{77A25877-5523-8B44-85A8-AE1A16A5BD81}"/>
              </a:ext>
            </a:extLst>
          </p:cNvPr>
          <p:cNvSpPr txBox="1">
            <a:spLocks/>
          </p:cNvSpPr>
          <p:nvPr/>
        </p:nvSpPr>
        <p:spPr>
          <a:xfrm>
            <a:off x="0" y="0"/>
            <a:ext cx="5647113" cy="10444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solidFill>
                  <a:schemeClr val="bg1"/>
                </a:solidFill>
                <a:latin typeface="Arial" panose="020B0604020202020204" pitchFamily="34" charset="0"/>
                <a:cs typeface="Arial" panose="020B0604020202020204" pitchFamily="34" charset="0"/>
              </a:rPr>
              <a:t>CHALLENGES OF THE DESIGN FIRST APPROACH</a:t>
            </a:r>
          </a:p>
        </p:txBody>
      </p:sp>
    </p:spTree>
    <p:extLst>
      <p:ext uri="{BB962C8B-B14F-4D97-AF65-F5344CB8AC3E}">
        <p14:creationId xmlns:p14="http://schemas.microsoft.com/office/powerpoint/2010/main" val="233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F878DD93-9588-A34C-919F-7F995F549433}"/>
              </a:ext>
            </a:extLst>
          </p:cNvPr>
          <p:cNvSpPr txBox="1">
            <a:spLocks/>
          </p:cNvSpPr>
          <p:nvPr/>
        </p:nvSpPr>
        <p:spPr>
          <a:xfrm>
            <a:off x="305992" y="1168004"/>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600" b="1" u="sng" dirty="0">
                <a:solidFill>
                  <a:schemeClr val="bg1"/>
                </a:solidFill>
              </a:rPr>
              <a:t>Atanas L. </a:t>
            </a:r>
            <a:r>
              <a:rPr lang="de-DE" sz="1600" b="1" u="sng" dirty="0" err="1">
                <a:solidFill>
                  <a:schemeClr val="bg1"/>
                </a:solidFill>
              </a:rPr>
              <a:t>Kuzmanov</a:t>
            </a:r>
            <a:endParaRPr lang="de-DE" sz="1600" b="1" u="sng" dirty="0">
              <a:solidFill>
                <a:schemeClr val="bg1"/>
              </a:solidFill>
            </a:endParaRPr>
          </a:p>
          <a:p>
            <a:pPr marL="0" indent="0">
              <a:spcBef>
                <a:spcPts val="0"/>
              </a:spcBef>
              <a:buNone/>
            </a:pPr>
            <a:r>
              <a:rPr lang="de-DE" sz="1600" dirty="0">
                <a:solidFill>
                  <a:schemeClr val="bg1"/>
                </a:solidFill>
              </a:rPr>
              <a:t>Senior Software Engineer</a:t>
            </a:r>
          </a:p>
          <a:p>
            <a:pPr marL="0" indent="0">
              <a:spcBef>
                <a:spcPts val="0"/>
              </a:spcBef>
              <a:buNone/>
            </a:pPr>
            <a:r>
              <a:rPr lang="de-DE" sz="1600" dirty="0">
                <a:solidFill>
                  <a:schemeClr val="bg1"/>
                </a:solidFill>
              </a:rPr>
              <a:t>IT Solution Development</a:t>
            </a:r>
          </a:p>
          <a:p>
            <a:pPr marL="0" indent="0">
              <a:spcBef>
                <a:spcPts val="0"/>
              </a:spcBef>
              <a:buNone/>
            </a:pPr>
            <a:r>
              <a:rPr lang="de-DE" sz="1600" dirty="0" err="1">
                <a:solidFill>
                  <a:schemeClr val="bg1"/>
                </a:solidFill>
              </a:rPr>
              <a:t>SchwarzIT</a:t>
            </a:r>
            <a:r>
              <a:rPr lang="de-DE" sz="1600" dirty="0">
                <a:solidFill>
                  <a:schemeClr val="bg1"/>
                </a:solidFill>
              </a:rPr>
              <a:t> </a:t>
            </a:r>
            <a:r>
              <a:rPr lang="de-DE" sz="1600" dirty="0" err="1">
                <a:solidFill>
                  <a:schemeClr val="bg1"/>
                </a:solidFill>
              </a:rPr>
              <a:t>Bulgaria</a:t>
            </a:r>
            <a:endParaRPr lang="de-DE" sz="1600" dirty="0">
              <a:solidFill>
                <a:schemeClr val="bg1"/>
              </a:solidFill>
            </a:endParaRPr>
          </a:p>
          <a:p>
            <a:pPr marL="0" indent="0">
              <a:spcBef>
                <a:spcPts val="0"/>
              </a:spcBef>
              <a:buNone/>
            </a:pPr>
            <a:endParaRPr lang="de-DE" sz="1600" dirty="0">
              <a:solidFill>
                <a:schemeClr val="bg1"/>
              </a:solidFill>
            </a:endParaRPr>
          </a:p>
          <a:p>
            <a:pPr marL="0" indent="0">
              <a:spcBef>
                <a:spcPts val="0"/>
              </a:spcBef>
              <a:buNone/>
            </a:pPr>
            <a:r>
              <a:rPr lang="de-DE" sz="1600" dirty="0">
                <a:solidFill>
                  <a:schemeClr val="bg1"/>
                </a:solidFill>
              </a:rPr>
              <a:t>Background:</a:t>
            </a:r>
          </a:p>
          <a:p>
            <a:pPr marL="0" indent="0">
              <a:spcBef>
                <a:spcPts val="0"/>
              </a:spcBef>
              <a:buNone/>
            </a:pPr>
            <a:endParaRPr lang="de-DE" sz="1600" dirty="0">
              <a:solidFill>
                <a:schemeClr val="bg1"/>
              </a:solidFill>
            </a:endParaRPr>
          </a:p>
          <a:p>
            <a:pPr>
              <a:spcBef>
                <a:spcPts val="0"/>
              </a:spcBef>
            </a:pPr>
            <a:r>
              <a:rPr lang="de-DE" sz="1600" dirty="0" err="1">
                <a:solidFill>
                  <a:schemeClr val="bg1"/>
                </a:solidFill>
              </a:rPr>
              <a:t>Where</a:t>
            </a:r>
            <a:r>
              <a:rPr lang="de-DE" sz="1600" dirty="0">
                <a:solidFill>
                  <a:schemeClr val="bg1"/>
                </a:solidFill>
              </a:rPr>
              <a:t> do </a:t>
            </a:r>
            <a:r>
              <a:rPr lang="de-DE" sz="1600" dirty="0" err="1">
                <a:solidFill>
                  <a:schemeClr val="bg1"/>
                </a:solidFill>
              </a:rPr>
              <a:t>you</a:t>
            </a:r>
            <a:r>
              <a:rPr lang="de-DE" sz="1600" dirty="0">
                <a:solidFill>
                  <a:schemeClr val="bg1"/>
                </a:solidFill>
              </a:rPr>
              <a:t> </a:t>
            </a:r>
            <a:r>
              <a:rPr lang="de-DE" sz="1600" dirty="0" err="1">
                <a:solidFill>
                  <a:schemeClr val="bg1"/>
                </a:solidFill>
              </a:rPr>
              <a:t>work</a:t>
            </a:r>
            <a:r>
              <a:rPr lang="de-DE" sz="1600" dirty="0">
                <a:solidFill>
                  <a:schemeClr val="bg1"/>
                </a:solidFill>
              </a:rPr>
              <a:t>?</a:t>
            </a:r>
          </a:p>
          <a:p>
            <a:pPr>
              <a:spcBef>
                <a:spcPts val="0"/>
              </a:spcBef>
            </a:pPr>
            <a:r>
              <a:rPr lang="de-DE" sz="1600" dirty="0" err="1">
                <a:solidFill>
                  <a:schemeClr val="bg1"/>
                </a:solidFill>
              </a:rPr>
              <a:t>What</a:t>
            </a:r>
            <a:r>
              <a:rPr lang="de-DE" sz="1600" dirty="0">
                <a:solidFill>
                  <a:schemeClr val="bg1"/>
                </a:solidFill>
              </a:rPr>
              <a:t> do </a:t>
            </a:r>
            <a:r>
              <a:rPr lang="de-DE" sz="1600" dirty="0" err="1">
                <a:solidFill>
                  <a:schemeClr val="bg1"/>
                </a:solidFill>
              </a:rPr>
              <a:t>you</a:t>
            </a:r>
            <a:r>
              <a:rPr lang="de-DE" sz="1600" dirty="0">
                <a:solidFill>
                  <a:schemeClr val="bg1"/>
                </a:solidFill>
              </a:rPr>
              <a:t> do </a:t>
            </a:r>
            <a:r>
              <a:rPr lang="de-DE" sz="1600" dirty="0" err="1">
                <a:solidFill>
                  <a:schemeClr val="bg1"/>
                </a:solidFill>
              </a:rPr>
              <a:t>there</a:t>
            </a:r>
            <a:r>
              <a:rPr lang="de-DE" sz="1600" dirty="0">
                <a:solidFill>
                  <a:schemeClr val="bg1"/>
                </a:solidFill>
              </a:rPr>
              <a:t>?</a:t>
            </a:r>
          </a:p>
          <a:p>
            <a:pPr>
              <a:spcBef>
                <a:spcPts val="0"/>
              </a:spcBef>
            </a:pPr>
            <a:r>
              <a:rPr lang="de-DE" sz="1600" dirty="0" err="1">
                <a:solidFill>
                  <a:schemeClr val="bg1"/>
                </a:solidFill>
              </a:rPr>
              <a:t>Why</a:t>
            </a:r>
            <a:r>
              <a:rPr lang="de-DE" sz="1600" dirty="0">
                <a:solidFill>
                  <a:schemeClr val="bg1"/>
                </a:solidFill>
              </a:rPr>
              <a:t> </a:t>
            </a:r>
            <a:r>
              <a:rPr lang="de-DE" sz="1600" dirty="0" err="1">
                <a:solidFill>
                  <a:schemeClr val="bg1"/>
                </a:solidFill>
              </a:rPr>
              <a:t>are</a:t>
            </a:r>
            <a:r>
              <a:rPr lang="de-DE" sz="1600" dirty="0">
                <a:solidFill>
                  <a:schemeClr val="bg1"/>
                </a:solidFill>
              </a:rPr>
              <a:t> </a:t>
            </a:r>
            <a:r>
              <a:rPr lang="de-DE" sz="1600" dirty="0" err="1">
                <a:solidFill>
                  <a:schemeClr val="bg1"/>
                </a:solidFill>
              </a:rPr>
              <a:t>you</a:t>
            </a:r>
            <a:r>
              <a:rPr lang="de-DE" sz="1600" dirty="0">
                <a:solidFill>
                  <a:schemeClr val="bg1"/>
                </a:solidFill>
              </a:rPr>
              <a:t> </a:t>
            </a:r>
            <a:r>
              <a:rPr lang="de-DE" sz="1600" dirty="0" err="1">
                <a:solidFill>
                  <a:schemeClr val="bg1"/>
                </a:solidFill>
              </a:rPr>
              <a:t>talking</a:t>
            </a:r>
            <a:r>
              <a:rPr lang="de-DE" sz="1600" dirty="0">
                <a:solidFill>
                  <a:schemeClr val="bg1"/>
                </a:solidFill>
              </a:rPr>
              <a:t> </a:t>
            </a:r>
            <a:r>
              <a:rPr lang="de-DE" sz="1600" dirty="0" err="1">
                <a:solidFill>
                  <a:schemeClr val="bg1"/>
                </a:solidFill>
              </a:rPr>
              <a:t>about</a:t>
            </a:r>
            <a:r>
              <a:rPr lang="de-DE" sz="1600" dirty="0">
                <a:solidFill>
                  <a:schemeClr val="bg1"/>
                </a:solidFill>
              </a:rPr>
              <a:t> </a:t>
            </a:r>
            <a:r>
              <a:rPr lang="de-DE" sz="1600" dirty="0" err="1">
                <a:solidFill>
                  <a:schemeClr val="bg1"/>
                </a:solidFill>
              </a:rPr>
              <a:t>this</a:t>
            </a:r>
            <a:r>
              <a:rPr lang="de-DE" sz="1600" dirty="0">
                <a:solidFill>
                  <a:schemeClr val="bg1"/>
                </a:solidFill>
              </a:rPr>
              <a:t> </a:t>
            </a:r>
            <a:r>
              <a:rPr lang="de-DE" sz="1600" dirty="0" err="1">
                <a:solidFill>
                  <a:schemeClr val="bg1"/>
                </a:solidFill>
              </a:rPr>
              <a:t>topic</a:t>
            </a:r>
            <a:r>
              <a:rPr lang="de-DE" sz="1600" dirty="0">
                <a:solidFill>
                  <a:schemeClr val="bg1"/>
                </a:solidFill>
              </a:rPr>
              <a:t>?</a:t>
            </a:r>
          </a:p>
          <a:p>
            <a:pPr>
              <a:spcBef>
                <a:spcPts val="0"/>
              </a:spcBef>
            </a:pPr>
            <a:r>
              <a:rPr lang="de-DE" sz="1600" dirty="0" err="1">
                <a:solidFill>
                  <a:schemeClr val="bg1"/>
                </a:solidFill>
              </a:rPr>
              <a:t>Why</a:t>
            </a:r>
            <a:r>
              <a:rPr lang="de-DE" sz="1600" dirty="0">
                <a:solidFill>
                  <a:schemeClr val="bg1"/>
                </a:solidFill>
              </a:rPr>
              <a:t> </a:t>
            </a:r>
            <a:r>
              <a:rPr lang="de-DE" sz="1600" dirty="0" err="1">
                <a:solidFill>
                  <a:schemeClr val="bg1"/>
                </a:solidFill>
              </a:rPr>
              <a:t>are</a:t>
            </a:r>
            <a:r>
              <a:rPr lang="de-DE" sz="1600" dirty="0">
                <a:solidFill>
                  <a:schemeClr val="bg1"/>
                </a:solidFill>
              </a:rPr>
              <a:t> </a:t>
            </a:r>
            <a:r>
              <a:rPr lang="de-DE" sz="1600" dirty="0" err="1">
                <a:solidFill>
                  <a:schemeClr val="bg1"/>
                </a:solidFill>
              </a:rPr>
              <a:t>you</a:t>
            </a:r>
            <a:r>
              <a:rPr lang="de-DE" sz="1600" dirty="0">
                <a:solidFill>
                  <a:schemeClr val="bg1"/>
                </a:solidFill>
              </a:rPr>
              <a:t> </a:t>
            </a:r>
            <a:r>
              <a:rPr lang="de-DE" sz="1600" dirty="0" err="1">
                <a:solidFill>
                  <a:schemeClr val="bg1"/>
                </a:solidFill>
              </a:rPr>
              <a:t>giving</a:t>
            </a:r>
            <a:r>
              <a:rPr lang="de-DE" sz="1600" dirty="0">
                <a:solidFill>
                  <a:schemeClr val="bg1"/>
                </a:solidFill>
              </a:rPr>
              <a:t> </a:t>
            </a:r>
            <a:r>
              <a:rPr lang="de-DE" sz="1600" dirty="0" err="1">
                <a:solidFill>
                  <a:schemeClr val="bg1"/>
                </a:solidFill>
              </a:rPr>
              <a:t>this</a:t>
            </a:r>
            <a:r>
              <a:rPr lang="de-DE" sz="1600" dirty="0">
                <a:solidFill>
                  <a:schemeClr val="bg1"/>
                </a:solidFill>
              </a:rPr>
              <a:t> </a:t>
            </a:r>
            <a:r>
              <a:rPr lang="de-DE" sz="1600" dirty="0" err="1">
                <a:solidFill>
                  <a:schemeClr val="bg1"/>
                </a:solidFill>
              </a:rPr>
              <a:t>talk</a:t>
            </a:r>
            <a:r>
              <a:rPr lang="de-DE" sz="1600" dirty="0">
                <a:solidFill>
                  <a:schemeClr val="bg1"/>
                </a:solidFill>
              </a:rPr>
              <a:t> </a:t>
            </a:r>
            <a:r>
              <a:rPr lang="de-DE" sz="1600" dirty="0" err="1">
                <a:solidFill>
                  <a:schemeClr val="bg1"/>
                </a:solidFill>
              </a:rPr>
              <a:t>today</a:t>
            </a:r>
            <a:r>
              <a:rPr lang="de-DE" sz="1600" dirty="0">
                <a:solidFill>
                  <a:schemeClr val="bg1"/>
                </a:solidFill>
              </a:rPr>
              <a:t>?</a:t>
            </a:r>
          </a:p>
          <a:p>
            <a:pPr marL="0" indent="0">
              <a:spcBef>
                <a:spcPts val="0"/>
              </a:spcBef>
              <a:buNone/>
            </a:pPr>
            <a:endParaRPr lang="de-DE" sz="1600" dirty="0">
              <a:solidFill>
                <a:schemeClr val="bg1"/>
              </a:solidFill>
            </a:endParaRPr>
          </a:p>
          <a:p>
            <a:pPr marL="0" indent="0">
              <a:spcBef>
                <a:spcPts val="0"/>
              </a:spcBef>
              <a:buNone/>
            </a:pPr>
            <a:endParaRPr lang="de-DE" sz="1600" dirty="0">
              <a:solidFill>
                <a:schemeClr val="bg1"/>
              </a:solidFill>
            </a:endParaRPr>
          </a:p>
          <a:p>
            <a:pPr marL="0" indent="0">
              <a:spcBef>
                <a:spcPts val="0"/>
              </a:spcBef>
              <a:buNone/>
            </a:pPr>
            <a:r>
              <a:rPr lang="de-DE" sz="1600" dirty="0" err="1">
                <a:solidFill>
                  <a:schemeClr val="bg1"/>
                </a:solidFill>
              </a:rPr>
              <a:t>About</a:t>
            </a:r>
            <a:r>
              <a:rPr lang="de-DE" sz="1600" dirty="0">
                <a:solidFill>
                  <a:schemeClr val="bg1"/>
                </a:solidFill>
              </a:rPr>
              <a:t> </a:t>
            </a:r>
            <a:r>
              <a:rPr lang="de-DE" sz="1600" dirty="0" err="1">
                <a:solidFill>
                  <a:schemeClr val="bg1"/>
                </a:solidFill>
              </a:rPr>
              <a:t>me</a:t>
            </a:r>
            <a:r>
              <a:rPr lang="de-DE" sz="1600" dirty="0">
                <a:solidFill>
                  <a:schemeClr val="bg1"/>
                </a:solidFill>
              </a:rPr>
              <a:t>:</a:t>
            </a:r>
          </a:p>
          <a:p>
            <a:pPr marL="0" indent="0">
              <a:spcBef>
                <a:spcPts val="0"/>
              </a:spcBef>
              <a:buNone/>
            </a:pPr>
            <a:endParaRPr lang="de-DE" sz="1600" dirty="0">
              <a:solidFill>
                <a:schemeClr val="bg1"/>
              </a:solidFill>
            </a:endParaRPr>
          </a:p>
        </p:txBody>
      </p:sp>
      <p:pic>
        <p:nvPicPr>
          <p:cNvPr id="8" name="Picture 7" descr="A picture containing graphical user interface&#10;&#10;Description automatically generated">
            <a:extLst>
              <a:ext uri="{FF2B5EF4-FFF2-40B4-BE49-F238E27FC236}">
                <a16:creationId xmlns:a16="http://schemas.microsoft.com/office/drawing/2014/main" id="{AF44FF1F-E545-4F4A-B4C6-490E6AA5E0F8}"/>
              </a:ext>
            </a:extLst>
          </p:cNvPr>
          <p:cNvPicPr>
            <a:picLocks noChangeAspect="1"/>
          </p:cNvPicPr>
          <p:nvPr/>
        </p:nvPicPr>
        <p:blipFill>
          <a:blip r:embed="rId3"/>
          <a:stretch>
            <a:fillRect/>
          </a:stretch>
        </p:blipFill>
        <p:spPr>
          <a:xfrm>
            <a:off x="1547052" y="4590185"/>
            <a:ext cx="1092539" cy="1315800"/>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24372958-F022-4F49-B375-11BF37CA751E}"/>
              </a:ext>
            </a:extLst>
          </p:cNvPr>
          <p:cNvPicPr>
            <a:picLocks noChangeAspect="1"/>
          </p:cNvPicPr>
          <p:nvPr/>
        </p:nvPicPr>
        <p:blipFill>
          <a:blip r:embed="rId4"/>
          <a:stretch>
            <a:fillRect/>
          </a:stretch>
        </p:blipFill>
        <p:spPr>
          <a:xfrm>
            <a:off x="4557584" y="4794962"/>
            <a:ext cx="1410817" cy="401203"/>
          </a:xfrm>
          <a:prstGeom prst="rect">
            <a:avLst/>
          </a:prstGeom>
        </p:spPr>
      </p:pic>
      <p:pic>
        <p:nvPicPr>
          <p:cNvPr id="10" name="Picture 9" descr="Logo&#10;&#10;Description automatically generated">
            <a:extLst>
              <a:ext uri="{FF2B5EF4-FFF2-40B4-BE49-F238E27FC236}">
                <a16:creationId xmlns:a16="http://schemas.microsoft.com/office/drawing/2014/main" id="{2055BC60-F508-624D-8300-D55F45B91166}"/>
              </a:ext>
            </a:extLst>
          </p:cNvPr>
          <p:cNvPicPr>
            <a:picLocks noChangeAspect="1"/>
          </p:cNvPicPr>
          <p:nvPr/>
        </p:nvPicPr>
        <p:blipFill>
          <a:blip r:embed="rId5"/>
          <a:stretch>
            <a:fillRect/>
          </a:stretch>
        </p:blipFill>
        <p:spPr>
          <a:xfrm>
            <a:off x="6441630" y="4794962"/>
            <a:ext cx="693340" cy="876518"/>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F4D31E5B-4FB0-9B42-8981-93FA211D7189}"/>
              </a:ext>
            </a:extLst>
          </p:cNvPr>
          <p:cNvPicPr>
            <a:picLocks noChangeAspect="1"/>
          </p:cNvPicPr>
          <p:nvPr/>
        </p:nvPicPr>
        <p:blipFill>
          <a:blip r:embed="rId6"/>
          <a:stretch>
            <a:fillRect/>
          </a:stretch>
        </p:blipFill>
        <p:spPr>
          <a:xfrm>
            <a:off x="4993447" y="5488128"/>
            <a:ext cx="1202555" cy="676437"/>
          </a:xfrm>
          <a:prstGeom prst="rect">
            <a:avLst/>
          </a:prstGeom>
        </p:spPr>
      </p:pic>
      <p:sp>
        <p:nvSpPr>
          <p:cNvPr id="12" name="TextBox 11">
            <a:extLst>
              <a:ext uri="{FF2B5EF4-FFF2-40B4-BE49-F238E27FC236}">
                <a16:creationId xmlns:a16="http://schemas.microsoft.com/office/drawing/2014/main" id="{5A2F9ACD-732F-984B-8C77-24E3091BF847}"/>
              </a:ext>
            </a:extLst>
          </p:cNvPr>
          <p:cNvSpPr txBox="1"/>
          <p:nvPr/>
        </p:nvSpPr>
        <p:spPr>
          <a:xfrm>
            <a:off x="8502863" y="4607958"/>
            <a:ext cx="2686804" cy="938719"/>
          </a:xfrm>
          <a:prstGeom prst="rect">
            <a:avLst/>
          </a:prstGeom>
          <a:noFill/>
        </p:spPr>
        <p:txBody>
          <a:bodyPr wrap="square" rtlCol="0">
            <a:spAutoFit/>
          </a:bodyPr>
          <a:lstStyle/>
          <a:p>
            <a:r>
              <a:rPr lang="en-GB" sz="1100" dirty="0">
                <a:solidFill>
                  <a:schemeClr val="bg1"/>
                </a:solidFill>
                <a:hlinkClick r:id="rId7">
                  <a:extLst>
                    <a:ext uri="{A12FA001-AC4F-418D-AE19-62706E023703}">
                      <ahyp:hlinkClr xmlns:ahyp="http://schemas.microsoft.com/office/drawing/2018/hyperlinkcolor" val="tx"/>
                    </a:ext>
                  </a:extLst>
                </a:hlinkClick>
              </a:rPr>
              <a:t>https://github.com/atkuzmanov</a:t>
            </a:r>
            <a:endParaRPr lang="en-GB" sz="1100" dirty="0">
              <a:solidFill>
                <a:schemeClr val="bg1"/>
              </a:solidFill>
            </a:endParaRPr>
          </a:p>
          <a:p>
            <a:r>
              <a:rPr lang="en-GB" sz="1100" dirty="0">
                <a:solidFill>
                  <a:schemeClr val="bg1"/>
                </a:solidFill>
                <a:hlinkClick r:id="rId8">
                  <a:extLst>
                    <a:ext uri="{A12FA001-AC4F-418D-AE19-62706E023703}">
                      <ahyp:hlinkClr xmlns:ahyp="http://schemas.microsoft.com/office/drawing/2018/hyperlinkcolor" val="tx"/>
                    </a:ext>
                  </a:extLst>
                </a:hlinkClick>
              </a:rPr>
              <a:t>https://www.linkedin.com/in/atkuzmanov/</a:t>
            </a:r>
            <a:endParaRPr lang="en-GB" sz="1100" dirty="0">
              <a:solidFill>
                <a:schemeClr val="bg1"/>
              </a:solidFill>
            </a:endParaRPr>
          </a:p>
          <a:p>
            <a:r>
              <a:rPr lang="en-GB" sz="1100" dirty="0">
                <a:solidFill>
                  <a:schemeClr val="bg1"/>
                </a:solidFill>
                <a:hlinkClick r:id="rId9">
                  <a:extLst>
                    <a:ext uri="{A12FA001-AC4F-418D-AE19-62706E023703}">
                      <ahyp:hlinkClr xmlns:ahyp="http://schemas.microsoft.com/office/drawing/2018/hyperlinkcolor" val="tx"/>
                    </a:ext>
                  </a:extLst>
                </a:hlinkClick>
              </a:rPr>
              <a:t>https://twitter.com/atkuzmanov</a:t>
            </a:r>
            <a:endParaRPr lang="en-GB" sz="1100" dirty="0">
              <a:solidFill>
                <a:schemeClr val="bg1"/>
              </a:solidFill>
            </a:endParaRPr>
          </a:p>
          <a:p>
            <a:r>
              <a:rPr lang="en-GB" sz="1100" dirty="0">
                <a:solidFill>
                  <a:schemeClr val="bg1"/>
                </a:solidFill>
                <a:hlinkClick r:id="rId10">
                  <a:extLst>
                    <a:ext uri="{A12FA001-AC4F-418D-AE19-62706E023703}">
                      <ahyp:hlinkClr xmlns:ahyp="http://schemas.microsoft.com/office/drawing/2018/hyperlinkcolor" val="tx"/>
                    </a:ext>
                  </a:extLst>
                </a:hlinkClick>
              </a:rPr>
              <a:t>https://linktr.ee/atkuzmanov</a:t>
            </a:r>
            <a:br>
              <a:rPr lang="en-GB" sz="1100" dirty="0">
                <a:solidFill>
                  <a:schemeClr val="bg1"/>
                </a:solidFill>
              </a:rPr>
            </a:br>
            <a:r>
              <a:rPr lang="en-GB" sz="1100" dirty="0">
                <a:solidFill>
                  <a:schemeClr val="bg1"/>
                </a:solidFill>
                <a:hlinkClick r:id="rId11">
                  <a:extLst>
                    <a:ext uri="{A12FA001-AC4F-418D-AE19-62706E023703}">
                      <ahyp:hlinkClr xmlns:ahyp="http://schemas.microsoft.com/office/drawing/2018/hyperlinkcolor" val="tx"/>
                    </a:ext>
                  </a:extLst>
                </a:hlinkClick>
              </a:rPr>
              <a:t>https://atkuzmanov.wordpress.com/</a:t>
            </a:r>
            <a:endParaRPr lang="en-GB" sz="1100" dirty="0">
              <a:solidFill>
                <a:schemeClr val="bg1"/>
              </a:solidFill>
            </a:endParaRPr>
          </a:p>
        </p:txBody>
      </p:sp>
      <p:pic>
        <p:nvPicPr>
          <p:cNvPr id="13" name="Picture 12" descr="Qr code&#10;&#10;Description automatically generated">
            <a:extLst>
              <a:ext uri="{FF2B5EF4-FFF2-40B4-BE49-F238E27FC236}">
                <a16:creationId xmlns:a16="http://schemas.microsoft.com/office/drawing/2014/main" id="{420FA8A6-C5DC-4945-A71D-9FE0FA6DAB30}"/>
              </a:ext>
            </a:extLst>
          </p:cNvPr>
          <p:cNvPicPr>
            <a:picLocks noChangeAspect="1"/>
          </p:cNvPicPr>
          <p:nvPr/>
        </p:nvPicPr>
        <p:blipFill>
          <a:blip r:embed="rId12"/>
          <a:stretch>
            <a:fillRect/>
          </a:stretch>
        </p:blipFill>
        <p:spPr>
          <a:xfrm>
            <a:off x="9037372" y="3045111"/>
            <a:ext cx="1352502" cy="1352502"/>
          </a:xfrm>
          <a:prstGeom prst="rect">
            <a:avLst/>
          </a:prstGeom>
        </p:spPr>
      </p:pic>
      <p:sp>
        <p:nvSpPr>
          <p:cNvPr id="14" name="TextBox 13">
            <a:extLst>
              <a:ext uri="{FF2B5EF4-FFF2-40B4-BE49-F238E27FC236}">
                <a16:creationId xmlns:a16="http://schemas.microsoft.com/office/drawing/2014/main" id="{C4472E8A-E265-9640-B5CA-C2744D57FB82}"/>
              </a:ext>
            </a:extLst>
          </p:cNvPr>
          <p:cNvSpPr txBox="1"/>
          <p:nvPr/>
        </p:nvSpPr>
        <p:spPr>
          <a:xfrm>
            <a:off x="7824790" y="433781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5" name="TextBox 14">
            <a:extLst>
              <a:ext uri="{FF2B5EF4-FFF2-40B4-BE49-F238E27FC236}">
                <a16:creationId xmlns:a16="http://schemas.microsoft.com/office/drawing/2014/main" id="{CA28C5BE-38E6-5F4D-B221-B74CBD27AAF4}"/>
              </a:ext>
            </a:extLst>
          </p:cNvPr>
          <p:cNvSpPr txBox="1"/>
          <p:nvPr/>
        </p:nvSpPr>
        <p:spPr>
          <a:xfrm>
            <a:off x="10644948" y="431460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6" name="Picture 15" descr="A person with a beard&#10;&#10;Description automatically generated with low confidence">
            <a:extLst>
              <a:ext uri="{FF2B5EF4-FFF2-40B4-BE49-F238E27FC236}">
                <a16:creationId xmlns:a16="http://schemas.microsoft.com/office/drawing/2014/main" id="{2749A169-D058-BA46-8EA2-B1DF898AA0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976" y="706078"/>
            <a:ext cx="2213294" cy="2213294"/>
          </a:xfrm>
          <a:prstGeom prst="rect">
            <a:avLst/>
          </a:prstGeom>
        </p:spPr>
      </p:pic>
      <p:sp>
        <p:nvSpPr>
          <p:cNvPr id="18" name="Title 1">
            <a:extLst>
              <a:ext uri="{FF2B5EF4-FFF2-40B4-BE49-F238E27FC236}">
                <a16:creationId xmlns:a16="http://schemas.microsoft.com/office/drawing/2014/main" id="{B6BB6CF3-9626-D641-AE7A-CA629E422B55}"/>
              </a:ext>
            </a:extLst>
          </p:cNvPr>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Hello, my name is</a:t>
            </a:r>
            <a:endParaRPr lang="bg-BG" dirty="0">
              <a:solidFill>
                <a:schemeClr val="bg1"/>
              </a:solidFill>
            </a:endParaRPr>
          </a:p>
        </p:txBody>
      </p:sp>
      <p:sp>
        <p:nvSpPr>
          <p:cNvPr id="19" name="Textplatzhalter 41">
            <a:extLst>
              <a:ext uri="{FF2B5EF4-FFF2-40B4-BE49-F238E27FC236}">
                <a16:creationId xmlns:a16="http://schemas.microsoft.com/office/drawing/2014/main" id="{BD595C1E-F420-FF4C-B0D5-CF0EA9F3569D}"/>
              </a:ext>
            </a:extLst>
          </p:cNvPr>
          <p:cNvSpPr txBox="1">
            <a:spLocks/>
          </p:cNvSpPr>
          <p:nvPr/>
        </p:nvSpPr>
        <p:spPr bwMode="gray">
          <a:xfrm>
            <a:off x="379057"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bg1"/>
                </a:solidFill>
              </a:rPr>
              <a:t>Currently:</a:t>
            </a:r>
          </a:p>
        </p:txBody>
      </p:sp>
      <p:sp>
        <p:nvSpPr>
          <p:cNvPr id="20" name="Textplatzhalter 41">
            <a:extLst>
              <a:ext uri="{FF2B5EF4-FFF2-40B4-BE49-F238E27FC236}">
                <a16:creationId xmlns:a16="http://schemas.microsoft.com/office/drawing/2014/main" id="{A0349374-9EE2-5043-A4E2-6D26898E8F86}"/>
              </a:ext>
            </a:extLst>
          </p:cNvPr>
          <p:cNvSpPr txBox="1">
            <a:spLocks/>
          </p:cNvSpPr>
          <p:nvPr/>
        </p:nvSpPr>
        <p:spPr bwMode="gray">
          <a:xfrm>
            <a:off x="3228431"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bg1"/>
                </a:solidFill>
              </a:rPr>
              <a:t>Previously:</a:t>
            </a:r>
          </a:p>
        </p:txBody>
      </p:sp>
    </p:spTree>
    <p:extLst>
      <p:ext uri="{BB962C8B-B14F-4D97-AF65-F5344CB8AC3E}">
        <p14:creationId xmlns:p14="http://schemas.microsoft.com/office/powerpoint/2010/main" val="3642062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BENEFITS OF THE DESIGN FIRST APPROACH</a:t>
            </a:r>
            <a:endParaRPr lang="bg-BG" dirty="0">
              <a:solidFill>
                <a:schemeClr val="bg1"/>
              </a:solidFill>
            </a:endParaRPr>
          </a:p>
        </p:txBody>
      </p:sp>
      <p:sp>
        <p:nvSpPr>
          <p:cNvPr id="5" name="Textplatzhalter 8">
            <a:extLst>
              <a:ext uri="{FF2B5EF4-FFF2-40B4-BE49-F238E27FC236}">
                <a16:creationId xmlns:a16="http://schemas.microsoft.com/office/drawing/2014/main" id="{0BA28909-3CF3-FE4B-BE84-1227682BB5DE}"/>
              </a:ext>
            </a:extLst>
          </p:cNvPr>
          <p:cNvSpPr txBox="1">
            <a:spLocks/>
          </p:cNvSpPr>
          <p:nvPr/>
        </p:nvSpPr>
        <p:spPr bwMode="gray">
          <a:xfrm>
            <a:off x="563240" y="1416259"/>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solidFill>
                  <a:schemeClr val="bg1"/>
                </a:solidFill>
                <a:latin typeface="Arial" panose="020B0604020202020204" pitchFamily="34" charset="0"/>
                <a:cs typeface="Arial" panose="020B0604020202020204" pitchFamily="34" charset="0"/>
              </a:rPr>
              <a:t>Product-Driven APIs</a:t>
            </a:r>
            <a:r>
              <a:rPr lang="en-GB" sz="1400" dirty="0">
                <a:solidFill>
                  <a:schemeClr val="bg1"/>
                </a:solidFill>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Working in Parallel</a:t>
            </a:r>
            <a:r>
              <a:rPr lang="en-GB" sz="1400" dirty="0">
                <a:solidFill>
                  <a:schemeClr val="bg1"/>
                </a:solidFill>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Shorter Feedback Loops</a:t>
            </a:r>
            <a:r>
              <a:rPr lang="en-GB" sz="1400" dirty="0">
                <a:solidFill>
                  <a:schemeClr val="bg1"/>
                </a:solidFill>
                <a:latin typeface="Arial" panose="020B0604020202020204" pitchFamily="34" charset="0"/>
                <a:cs typeface="Arial" panose="020B0604020202020204" pitchFamily="34" charset="0"/>
              </a:rPr>
              <a:t> – A team can try out a design before developers deliver working code.</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Source of Truth</a:t>
            </a:r>
            <a:r>
              <a:rPr lang="en-GB" sz="1400" dirty="0">
                <a:solidFill>
                  <a:schemeClr val="bg1"/>
                </a:solidFill>
                <a:latin typeface="Arial" panose="020B0604020202020204" pitchFamily="34" charset="0"/>
                <a:cs typeface="Arial" panose="020B0604020202020204" pitchFamily="34" charset="0"/>
              </a:rPr>
              <a:t> – Teams can view their API definition as the source of truth for DevOps, testing and deployment.</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When Delivering Mission Critical APIs</a:t>
            </a:r>
            <a:r>
              <a:rPr lang="en-GB" sz="1400" dirty="0">
                <a:solidFill>
                  <a:schemeClr val="bg1"/>
                </a:solidFill>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pic>
        <p:nvPicPr>
          <p:cNvPr id="6" name="Picture 5">
            <a:extLst>
              <a:ext uri="{FF2B5EF4-FFF2-40B4-BE49-F238E27FC236}">
                <a16:creationId xmlns:a16="http://schemas.microsoft.com/office/drawing/2014/main" id="{5078CBC7-631D-2646-9E29-8F8772E87AFD}"/>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75224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3"/>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
        <p:nvSpPr>
          <p:cNvPr id="12" name="Textplatzhalter 8">
            <a:extLst>
              <a:ext uri="{FF2B5EF4-FFF2-40B4-BE49-F238E27FC236}">
                <a16:creationId xmlns:a16="http://schemas.microsoft.com/office/drawing/2014/main" id="{795EC996-1559-7643-AEAE-A4F65AD3B9BC}"/>
              </a:ext>
            </a:extLst>
          </p:cNvPr>
          <p:cNvSpPr txBox="1">
            <a:spLocks/>
          </p:cNvSpPr>
          <p:nvPr/>
        </p:nvSpPr>
        <p:spPr bwMode="gray">
          <a:xfrm>
            <a:off x="6977650" y="2503698"/>
            <a:ext cx="4269470" cy="3430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It’s all in the howl</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3" name="Picture 12">
            <a:extLst>
              <a:ext uri="{FF2B5EF4-FFF2-40B4-BE49-F238E27FC236}">
                <a16:creationId xmlns:a16="http://schemas.microsoft.com/office/drawing/2014/main" id="{E27864D7-A839-624E-A4BB-665CE28BF425}"/>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49326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629071" y="1489267"/>
            <a:ext cx="9144000" cy="2387600"/>
          </a:xfrm>
        </p:spPr>
        <p:txBody>
          <a:bodyPr>
            <a:normAutofit/>
          </a:bodyPr>
          <a:lstStyle/>
          <a:p>
            <a:r>
              <a:rPr lang="en-GB" dirty="0">
                <a:solidFill>
                  <a:schemeClr val="bg1"/>
                </a:solidFill>
                <a:latin typeface="Arial" panose="020B0604020202020204" pitchFamily="34" charset="0"/>
                <a:cs typeface="Arial" panose="020B0604020202020204" pitchFamily="34" charset="0"/>
              </a:rPr>
              <a:t>API FIRST APPROACH</a:t>
            </a:r>
            <a:endParaRPr lang="bg-BG" dirty="0">
              <a:solidFill>
                <a:schemeClr val="bg1"/>
              </a:solidFill>
            </a:endParaRPr>
          </a:p>
        </p:txBody>
      </p:sp>
    </p:spTree>
    <p:extLst>
      <p:ext uri="{BB962C8B-B14F-4D97-AF65-F5344CB8AC3E}">
        <p14:creationId xmlns:p14="http://schemas.microsoft.com/office/powerpoint/2010/main" val="87349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WHY API FIRST?</a:t>
            </a:r>
            <a:endParaRPr lang="bg-BG" dirty="0">
              <a:solidFill>
                <a:schemeClr val="bg1"/>
              </a:solidFill>
            </a:endParaRPr>
          </a:p>
        </p:txBody>
      </p:sp>
      <p:sp>
        <p:nvSpPr>
          <p:cNvPr id="5" name="Textplatzhalter 8">
            <a:extLst>
              <a:ext uri="{FF2B5EF4-FFF2-40B4-BE49-F238E27FC236}">
                <a16:creationId xmlns:a16="http://schemas.microsoft.com/office/drawing/2014/main" id="{0ABF49AA-8498-3748-AC3F-A5DD1D28E3F4}"/>
              </a:ext>
            </a:extLst>
          </p:cNvPr>
          <p:cNvSpPr txBox="1">
            <a:spLocks/>
          </p:cNvSpPr>
          <p:nvPr/>
        </p:nvSpPr>
        <p:spPr bwMode="gray">
          <a:xfrm>
            <a:off x="363736" y="1217028"/>
            <a:ext cx="8871704" cy="44239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pPr>
            <a:r>
              <a:rPr lang="en-GB" sz="1600" dirty="0">
                <a:solidFill>
                  <a:schemeClr val="bg1"/>
                </a:solidFill>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r>
              <a:rPr lang="en-GB" sz="1600" dirty="0">
                <a:solidFill>
                  <a:schemeClr val="bg1"/>
                </a:solidFill>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Earlier validation:</a:t>
            </a:r>
            <a:r>
              <a:rPr lang="en-GB" sz="1600" dirty="0">
                <a:solidFill>
                  <a:schemeClr val="bg1"/>
                </a:solidFill>
                <a:latin typeface="Arial" panose="020B0604020202020204" pitchFamily="34" charset="0"/>
                <a:cs typeface="Arial" panose="020B0604020202020204" pitchFamily="34" charset="0"/>
              </a:rPr>
              <a:t> early feedback allows the team to adapt to new inputs while the cost is still low.</a:t>
            </a:r>
          </a:p>
          <a:p>
            <a:pPr>
              <a:spcBef>
                <a:spcPts val="272"/>
              </a:spcBef>
            </a:pPr>
            <a:endParaRPr lang="en-GB" sz="1600" b="1" i="1"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Clear abstraction layer:</a:t>
            </a:r>
            <a:r>
              <a:rPr lang="en-GB" sz="1600" dirty="0">
                <a:solidFill>
                  <a:schemeClr val="bg1"/>
                </a:solidFill>
                <a:latin typeface="Arial" panose="020B0604020202020204" pitchFamily="34" charset="0"/>
                <a:cs typeface="Arial" panose="020B0604020202020204" pitchFamily="34" charset="0"/>
              </a:rPr>
              <a:t> showing only the necessary details to the intended user hides internal complexity. </a:t>
            </a:r>
          </a:p>
          <a:p>
            <a:pPr>
              <a:spcBef>
                <a:spcPts val="272"/>
              </a:spcBef>
            </a:pPr>
            <a:endParaRPr lang="en-GB" sz="1600" b="1" i="1"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Decoupling dependencies:</a:t>
            </a:r>
            <a:r>
              <a:rPr lang="en-GB" sz="1600" dirty="0">
                <a:solidFill>
                  <a:schemeClr val="bg1"/>
                </a:solidFill>
                <a:latin typeface="Arial" panose="020B0604020202020204" pitchFamily="34" charset="0"/>
                <a:cs typeface="Arial" panose="020B0604020202020204" pitchFamily="34" charset="0"/>
              </a:rPr>
              <a:t> by having a contract between services, work can progress in parallel, independent of other teams.</a:t>
            </a: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Ensures the quality, predictability, and stability:</a:t>
            </a:r>
            <a:r>
              <a:rPr lang="en-GB" sz="1600" dirty="0">
                <a:solidFill>
                  <a:schemeClr val="bg1"/>
                </a:solidFill>
                <a:latin typeface="Arial" panose="020B0604020202020204" pitchFamily="34" charset="0"/>
                <a:cs typeface="Arial" panose="020B0604020202020204" pitchFamily="34" charset="0"/>
              </a:rPr>
              <a:t> to withstand web clients, mobile users and other developers.</a:t>
            </a:r>
          </a:p>
        </p:txBody>
      </p:sp>
      <p:sp>
        <p:nvSpPr>
          <p:cNvPr id="6" name="TextBox 5">
            <a:extLst>
              <a:ext uri="{FF2B5EF4-FFF2-40B4-BE49-F238E27FC236}">
                <a16:creationId xmlns:a16="http://schemas.microsoft.com/office/drawing/2014/main" id="{9CFE29E6-B111-344B-86EF-8F088DA634F2}"/>
              </a:ext>
            </a:extLst>
          </p:cNvPr>
          <p:cNvSpPr txBox="1"/>
          <p:nvPr/>
        </p:nvSpPr>
        <p:spPr>
          <a:xfrm>
            <a:off x="10817275" y="0"/>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269128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REAL WORLD EXAMPLES</a:t>
            </a:r>
            <a:endParaRPr lang="bg-BG" dirty="0">
              <a:solidFill>
                <a:schemeClr val="bg1"/>
              </a:solidFill>
            </a:endParaRPr>
          </a:p>
        </p:txBody>
      </p:sp>
      <p:sp>
        <p:nvSpPr>
          <p:cNvPr id="5" name="Textplatzhalter 8">
            <a:extLst>
              <a:ext uri="{FF2B5EF4-FFF2-40B4-BE49-F238E27FC236}">
                <a16:creationId xmlns:a16="http://schemas.microsoft.com/office/drawing/2014/main" id="{6FF56FB3-C609-8F46-89A3-F9C122F0201B}"/>
              </a:ext>
            </a:extLst>
          </p:cNvPr>
          <p:cNvSpPr txBox="1">
            <a:spLocks/>
          </p:cNvSpPr>
          <p:nvPr/>
        </p:nvSpPr>
        <p:spPr bwMode="gray">
          <a:xfrm>
            <a:off x="397186" y="1561704"/>
            <a:ext cx="8660735" cy="44531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b="1" i="1"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400" b="1" i="1" dirty="0">
              <a:solidFill>
                <a:schemeClr val="bg1"/>
              </a:solidFill>
              <a:latin typeface="Arial" panose="020B0604020202020204" pitchFamily="34" charset="0"/>
              <a:cs typeface="Arial" panose="020B0604020202020204" pitchFamily="34" charset="0"/>
            </a:endParaRPr>
          </a:p>
          <a:p>
            <a:pPr marL="0" indent="0">
              <a:buNone/>
            </a:pPr>
            <a:endParaRPr lang="en-GB" sz="1400" b="1" i="1"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a:t>
            </a:r>
            <a:r>
              <a:rPr lang="en-GB" sz="1600" dirty="0">
                <a:solidFill>
                  <a:schemeClr val="bg1"/>
                </a:solidFill>
                <a:latin typeface="Arial" panose="020B0604020202020204" pitchFamily="34" charset="0"/>
                <a:cs typeface="Arial" panose="020B0604020202020204" pitchFamily="34" charset="0"/>
              </a:rPr>
              <a:t>communication</a:t>
            </a:r>
            <a:r>
              <a:rPr lang="en-GB" sz="1400" dirty="0">
                <a:solidFill>
                  <a:schemeClr val="bg1"/>
                </a:solidFill>
                <a:latin typeface="Arial" panose="020B0604020202020204" pitchFamily="34" charset="0"/>
                <a:cs typeface="Arial" panose="020B0604020202020204" pitchFamily="34" charset="0"/>
              </a:rPr>
              <a:t> was an API contract. Without it, we wouldn’t have made it in time.</a:t>
            </a:r>
          </a:p>
          <a:p>
            <a:pPr marL="0" indent="0">
              <a:buNone/>
            </a:pPr>
            <a:endParaRPr lang="en-GB" sz="1400" dirty="0">
              <a:solidFill>
                <a:schemeClr val="bg1"/>
              </a:solidFill>
              <a:latin typeface="Arial" panose="020B0604020202020204" pitchFamily="34" charset="0"/>
              <a:cs typeface="Arial" panose="020B0604020202020204" pitchFamily="34" charset="0"/>
            </a:endParaRPr>
          </a:p>
          <a:p>
            <a:pPr marL="0" indent="0">
              <a:buNone/>
            </a:pPr>
            <a:endParaRPr lang="en-GB" sz="1400" dirty="0">
              <a:solidFill>
                <a:schemeClr val="bg1"/>
              </a:solidFill>
              <a:latin typeface="Arial" panose="020B0604020202020204" pitchFamily="34" charset="0"/>
              <a:cs typeface="Arial" panose="020B0604020202020204" pitchFamily="34" charset="0"/>
            </a:endParaRPr>
          </a:p>
          <a:p>
            <a:pPr marL="0" indent="0">
              <a:buNone/>
            </a:pPr>
            <a:endParaRPr lang="en-GB" sz="1400" b="1" i="1"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400" dirty="0" err="1">
                <a:solidFill>
                  <a:schemeClr val="bg1"/>
                </a:solidFill>
                <a:latin typeface="Arial" panose="020B0604020202020204" pitchFamily="34" charset="0"/>
                <a:cs typeface="Arial" panose="020B0604020202020204" pitchFamily="34" charset="0"/>
              </a:rPr>
              <a:t>OpenAPI</a:t>
            </a:r>
            <a:r>
              <a:rPr lang="en-GB" sz="1400" dirty="0">
                <a:solidFill>
                  <a:schemeClr val="bg1"/>
                </a:solidFill>
                <a:latin typeface="Arial" panose="020B0604020202020204" pitchFamily="34" charset="0"/>
                <a:cs typeface="Arial" panose="020B0604020202020204" pitchFamily="34" charset="0"/>
              </a:rPr>
              <a:t> specs and intend to use it for any new projects from the start.</a:t>
            </a:r>
          </a:p>
        </p:txBody>
      </p:sp>
      <p:pic>
        <p:nvPicPr>
          <p:cNvPr id="6" name="Graphic 5">
            <a:extLst>
              <a:ext uri="{FF2B5EF4-FFF2-40B4-BE49-F238E27FC236}">
                <a16:creationId xmlns:a16="http://schemas.microsoft.com/office/drawing/2014/main" id="{73D0260B-B122-154A-A7C1-76B7A96AC8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046" y="2734437"/>
            <a:ext cx="944943" cy="268364"/>
          </a:xfrm>
          <a:prstGeom prst="rect">
            <a:avLst/>
          </a:prstGeom>
        </p:spPr>
      </p:pic>
      <p:pic>
        <p:nvPicPr>
          <p:cNvPr id="7" name="Picture 6" descr="Logo&#10;&#10;Description automatically generated">
            <a:extLst>
              <a:ext uri="{FF2B5EF4-FFF2-40B4-BE49-F238E27FC236}">
                <a16:creationId xmlns:a16="http://schemas.microsoft.com/office/drawing/2014/main" id="{CE50BCC9-895D-3145-8867-FE3E7C7A9254}"/>
              </a:ext>
            </a:extLst>
          </p:cNvPr>
          <p:cNvPicPr>
            <a:picLocks noChangeAspect="1"/>
          </p:cNvPicPr>
          <p:nvPr/>
        </p:nvPicPr>
        <p:blipFill>
          <a:blip r:embed="rId5"/>
          <a:stretch>
            <a:fillRect/>
          </a:stretch>
        </p:blipFill>
        <p:spPr>
          <a:xfrm>
            <a:off x="247557" y="1370511"/>
            <a:ext cx="1459808" cy="673757"/>
          </a:xfrm>
          <a:prstGeom prst="rect">
            <a:avLst/>
          </a:prstGeom>
        </p:spPr>
      </p:pic>
      <p:pic>
        <p:nvPicPr>
          <p:cNvPr id="8" name="Picture 7">
            <a:extLst>
              <a:ext uri="{FF2B5EF4-FFF2-40B4-BE49-F238E27FC236}">
                <a16:creationId xmlns:a16="http://schemas.microsoft.com/office/drawing/2014/main" id="{E077B4B2-37F0-5349-9914-73813527500E}"/>
              </a:ext>
            </a:extLst>
          </p:cNvPr>
          <p:cNvPicPr>
            <a:picLocks noChangeAspect="1"/>
          </p:cNvPicPr>
          <p:nvPr/>
        </p:nvPicPr>
        <p:blipFill>
          <a:blip r:embed="rId6"/>
          <a:stretch>
            <a:fillRect/>
          </a:stretch>
        </p:blipFill>
        <p:spPr>
          <a:xfrm>
            <a:off x="483047" y="4043722"/>
            <a:ext cx="772500" cy="587099"/>
          </a:xfrm>
          <a:prstGeom prst="rect">
            <a:avLst/>
          </a:prstGeom>
        </p:spPr>
      </p:pic>
      <p:sp>
        <p:nvSpPr>
          <p:cNvPr id="9" name="TextBox 8">
            <a:extLst>
              <a:ext uri="{FF2B5EF4-FFF2-40B4-BE49-F238E27FC236}">
                <a16:creationId xmlns:a16="http://schemas.microsoft.com/office/drawing/2014/main" id="{F346DF3C-6D34-224E-AFD1-F806994FAABB}"/>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208559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3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anim calcmode="lin" valueType="num">
                                      <p:cBhvr additive="base">
                                        <p:cTn id="19"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3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3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95820" y="2235200"/>
            <a:ext cx="9144000" cy="2387600"/>
          </a:xfrm>
        </p:spPr>
        <p:txBody>
          <a:bodyPr>
            <a:normAutofit/>
          </a:bodyPr>
          <a:lstStyle/>
          <a:p>
            <a:r>
              <a:rPr lang="en-GB" dirty="0">
                <a:solidFill>
                  <a:schemeClr val="bg1"/>
                </a:solidFill>
                <a:latin typeface="Arial" panose="020B0604020202020204" pitchFamily="34" charset="0"/>
                <a:cs typeface="Arial" panose="020B0604020202020204" pitchFamily="34" charset="0"/>
              </a:rPr>
              <a:t>YOUR API IS YOUR CONTRACT</a:t>
            </a:r>
            <a:endParaRPr lang="bg-BG" dirty="0">
              <a:solidFill>
                <a:schemeClr val="bg1"/>
              </a:solidFill>
            </a:endParaRPr>
          </a:p>
        </p:txBody>
      </p:sp>
    </p:spTree>
    <p:extLst>
      <p:ext uri="{BB962C8B-B14F-4D97-AF65-F5344CB8AC3E}">
        <p14:creationId xmlns:p14="http://schemas.microsoft.com/office/powerpoint/2010/main" val="197944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AN API CONTRACT?</a:t>
            </a:r>
            <a:endParaRPr lang="bg-BG" dirty="0">
              <a:solidFill>
                <a:schemeClr val="bg1"/>
              </a:solidFill>
            </a:endParaRPr>
          </a:p>
        </p:txBody>
      </p:sp>
      <p:sp>
        <p:nvSpPr>
          <p:cNvPr id="4" name="Textplatzhalter 8">
            <a:extLst>
              <a:ext uri="{FF2B5EF4-FFF2-40B4-BE49-F238E27FC236}">
                <a16:creationId xmlns:a16="http://schemas.microsoft.com/office/drawing/2014/main" id="{0AC7D9E0-11AE-7046-A6FC-0409FDDE0761}"/>
              </a:ext>
            </a:extLst>
          </p:cNvPr>
          <p:cNvSpPr txBox="1">
            <a:spLocks/>
          </p:cNvSpPr>
          <p:nvPr/>
        </p:nvSpPr>
        <p:spPr bwMode="gray">
          <a:xfrm>
            <a:off x="399012" y="1349246"/>
            <a:ext cx="9110748" cy="41595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A shared articulation of what an API does in both machine and human readable format.</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Uses tools such as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 describe the requests and responses of each API functionality offered.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An API contract helps mitigate change, or at least communicates it.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Providing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A608307-DABC-6A47-B405-FF61064AF163}"/>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FABAFFA1-104F-EA48-80C0-A7DB900706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7" name="Graphic 6" descr="Checkbox Ticked with solid fill">
            <a:extLst>
              <a:ext uri="{FF2B5EF4-FFF2-40B4-BE49-F238E27FC236}">
                <a16:creationId xmlns:a16="http://schemas.microsoft.com/office/drawing/2014/main" id="{8BA9CB1C-FA60-5A44-BF81-447EE67984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361298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3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3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0EC0E3A5-EE5C-7743-BB20-535CBFD683CC}"/>
              </a:ext>
            </a:extLst>
          </p:cNvPr>
          <p:cNvSpPr txBox="1">
            <a:spLocks/>
          </p:cNvSpPr>
          <p:nvPr/>
        </p:nvSpPr>
        <p:spPr bwMode="gray">
          <a:xfrm>
            <a:off x="413610" y="2299482"/>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Which can result in badly behaved API providers, as well as monstrous API consumers. </a:t>
            </a:r>
          </a:p>
          <a:p>
            <a:endParaRPr lang="en-GB"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BD0F3F-6245-F941-8979-6E9D43942B9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A2BEAC2D-DA0C-0F4F-9C57-8E1BB7236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7" name="Graphic 6" descr="Checkbox Ticked with solid fill">
            <a:extLst>
              <a:ext uri="{FF2B5EF4-FFF2-40B4-BE49-F238E27FC236}">
                <a16:creationId xmlns:a16="http://schemas.microsoft.com/office/drawing/2014/main" id="{689D8AB8-47E4-7F4A-B540-E3F7AE0C8A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8" name="Title 1">
            <a:extLst>
              <a:ext uri="{FF2B5EF4-FFF2-40B4-BE49-F238E27FC236}">
                <a16:creationId xmlns:a16="http://schemas.microsoft.com/office/drawing/2014/main" id="{5BDF9435-10DD-C84F-BB5E-EA3CA6EE0B8C}"/>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AN API CONTRACT?</a:t>
            </a:r>
            <a:endParaRPr lang="bg-BG" dirty="0">
              <a:solidFill>
                <a:schemeClr val="bg1"/>
              </a:solidFill>
            </a:endParaRPr>
          </a:p>
        </p:txBody>
      </p:sp>
    </p:spTree>
    <p:extLst>
      <p:ext uri="{BB962C8B-B14F-4D97-AF65-F5344CB8AC3E}">
        <p14:creationId xmlns:p14="http://schemas.microsoft.com/office/powerpoint/2010/main" val="175610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95820" y="2235200"/>
            <a:ext cx="9144000" cy="2387600"/>
          </a:xfrm>
        </p:spPr>
        <p:txBody>
          <a:bodyPr>
            <a:normAutofit/>
          </a:bodyPr>
          <a:lstStyle/>
          <a:p>
            <a:r>
              <a:rPr lang="en-GB" dirty="0">
                <a:solidFill>
                  <a:schemeClr val="bg1"/>
                </a:solidFill>
                <a:latin typeface="Arial" panose="020B0604020202020204" pitchFamily="34" charset="0"/>
                <a:cs typeface="Arial" panose="020B0604020202020204" pitchFamily="34" charset="0"/>
              </a:rPr>
              <a:t>CONTRACT FIRST DEVELOPMENT</a:t>
            </a:r>
            <a:endParaRPr lang="bg-BG" dirty="0">
              <a:solidFill>
                <a:schemeClr val="bg1"/>
              </a:solidFill>
            </a:endParaRPr>
          </a:p>
        </p:txBody>
      </p:sp>
    </p:spTree>
    <p:extLst>
      <p:ext uri="{BB962C8B-B14F-4D97-AF65-F5344CB8AC3E}">
        <p14:creationId xmlns:p14="http://schemas.microsoft.com/office/powerpoint/2010/main" val="1871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CONTRACT FIRST DEV?</a:t>
            </a:r>
            <a:endParaRPr lang="bg-BG" dirty="0">
              <a:solidFill>
                <a:schemeClr val="bg1"/>
              </a:solidFill>
            </a:endParaRPr>
          </a:p>
        </p:txBody>
      </p:sp>
      <p:sp>
        <p:nvSpPr>
          <p:cNvPr id="3" name="Textplatzhalter 8">
            <a:extLst>
              <a:ext uri="{FF2B5EF4-FFF2-40B4-BE49-F238E27FC236}">
                <a16:creationId xmlns:a16="http://schemas.microsoft.com/office/drawing/2014/main" id="{5B0D9610-1BB0-AE49-8C03-198BA2AB4A18}"/>
              </a:ext>
            </a:extLst>
          </p:cNvPr>
          <p:cNvSpPr txBox="1">
            <a:spLocks/>
          </p:cNvSpPr>
          <p:nvPr/>
        </p:nvSpPr>
        <p:spPr bwMode="gray">
          <a:xfrm>
            <a:off x="396985" y="1817856"/>
            <a:ext cx="9287341" cy="4075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By using a tool like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we define our programming API clearly at the outset.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We also update the contract before implementing changes to the code.</a:t>
            </a:r>
          </a:p>
          <a:p>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descr="Application, icon&#10;&#10;Description automatically generated">
            <a:extLst>
              <a:ext uri="{FF2B5EF4-FFF2-40B4-BE49-F238E27FC236}">
                <a16:creationId xmlns:a16="http://schemas.microsoft.com/office/drawing/2014/main" id="{4E262FB0-9B32-624E-AABD-FA76FE8FA4AB}"/>
              </a:ext>
            </a:extLst>
          </p:cNvPr>
          <p:cNvPicPr>
            <a:picLocks noChangeAspect="1"/>
          </p:cNvPicPr>
          <p:nvPr/>
        </p:nvPicPr>
        <p:blipFill>
          <a:blip r:embed="rId3"/>
          <a:stretch>
            <a:fillRect/>
          </a:stretch>
        </p:blipFill>
        <p:spPr>
          <a:xfrm>
            <a:off x="8487295" y="3224179"/>
            <a:ext cx="3120923" cy="3135621"/>
          </a:xfrm>
          <a:prstGeom prst="rect">
            <a:avLst/>
          </a:prstGeom>
          <a:noFill/>
        </p:spPr>
      </p:pic>
      <p:sp>
        <p:nvSpPr>
          <p:cNvPr id="6" name="Heart 5">
            <a:extLst>
              <a:ext uri="{FF2B5EF4-FFF2-40B4-BE49-F238E27FC236}">
                <a16:creationId xmlns:a16="http://schemas.microsoft.com/office/drawing/2014/main" id="{39E56B15-AD38-5A4D-99CB-10E6122F5370}"/>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7" name="Picture 6">
            <a:extLst>
              <a:ext uri="{FF2B5EF4-FFF2-40B4-BE49-F238E27FC236}">
                <a16:creationId xmlns:a16="http://schemas.microsoft.com/office/drawing/2014/main" id="{2CBD77F4-8FB8-C24E-BEA3-C71EF7FE89AB}"/>
              </a:ext>
            </a:extLst>
          </p:cNvPr>
          <p:cNvPicPr>
            <a:picLocks noChangeAspect="1"/>
          </p:cNvPicPr>
          <p:nvPr/>
        </p:nvPicPr>
        <p:blipFill>
          <a:blip r:embed="rId4"/>
          <a:stretch>
            <a:fillRect/>
          </a:stretch>
        </p:blipFill>
        <p:spPr>
          <a:xfrm>
            <a:off x="11326941" y="127915"/>
            <a:ext cx="865059" cy="866981"/>
          </a:xfrm>
          <a:prstGeom prst="rect">
            <a:avLst/>
          </a:prstGeom>
        </p:spPr>
      </p:pic>
      <p:pic>
        <p:nvPicPr>
          <p:cNvPr id="8" name="Graphic 7" descr="Checkbox Crossed with solid fill">
            <a:extLst>
              <a:ext uri="{FF2B5EF4-FFF2-40B4-BE49-F238E27FC236}">
                <a16:creationId xmlns:a16="http://schemas.microsoft.com/office/drawing/2014/main" id="{E25D288D-B5F2-FB4B-81A5-29D0A3E7AB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6" y="342322"/>
            <a:ext cx="373073" cy="373073"/>
          </a:xfrm>
          <a:prstGeom prst="rect">
            <a:avLst/>
          </a:prstGeom>
        </p:spPr>
      </p:pic>
      <p:pic>
        <p:nvPicPr>
          <p:cNvPr id="9" name="Graphic 8" descr="Checkbox Ticked with solid fill">
            <a:extLst>
              <a:ext uri="{FF2B5EF4-FFF2-40B4-BE49-F238E27FC236}">
                <a16:creationId xmlns:a16="http://schemas.microsoft.com/office/drawing/2014/main" id="{34C29ECA-D51B-4741-900E-A63C93681A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58335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11430000"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350" y="0"/>
            <a:ext cx="9645650" cy="6858000"/>
          </a:xfrm>
          <a:prstGeom prst="rect">
            <a:avLst/>
          </a:prstGeom>
        </p:spPr>
      </p:pic>
      <p:sp>
        <p:nvSpPr>
          <p:cNvPr id="7" name="Inhaltsplatzhalter 1">
            <a:extLst>
              <a:ext uri="{FF2B5EF4-FFF2-40B4-BE49-F238E27FC236}">
                <a16:creationId xmlns:a16="http://schemas.microsoft.com/office/drawing/2014/main" id="{674F0F67-A2A2-7747-821B-74DB9EA08A30}"/>
              </a:ext>
            </a:extLst>
          </p:cNvPr>
          <p:cNvSpPr txBox="1">
            <a:spLocks/>
          </p:cNvSpPr>
          <p:nvPr/>
        </p:nvSpPr>
        <p:spPr>
          <a:xfrm>
            <a:off x="6073833" y="1309567"/>
            <a:ext cx="6118167" cy="4238865"/>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b="1" dirty="0">
                <a:solidFill>
                  <a:schemeClr val="bg1"/>
                </a:solidFill>
              </a:rPr>
              <a:t>01</a:t>
            </a:r>
            <a:r>
              <a:rPr lang="de-DE" sz="1600" dirty="0">
                <a:solidFill>
                  <a:schemeClr val="bg1"/>
                </a:solidFill>
              </a:rPr>
              <a:t>	 INTRODUCTION</a:t>
            </a:r>
          </a:p>
          <a:p>
            <a:pPr marL="0" indent="0">
              <a:buNone/>
            </a:pPr>
            <a:r>
              <a:rPr lang="de-DE" sz="1600" b="1" dirty="0">
                <a:solidFill>
                  <a:schemeClr val="bg1"/>
                </a:solidFill>
              </a:rPr>
              <a:t>02</a:t>
            </a:r>
            <a:r>
              <a:rPr lang="de-DE" sz="1600" dirty="0">
                <a:solidFill>
                  <a:schemeClr val="bg1"/>
                </a:solidFill>
              </a:rPr>
              <a:t>	DESIGN FIRST VS. CODE FIRST</a:t>
            </a:r>
          </a:p>
          <a:p>
            <a:pPr marL="0" indent="0">
              <a:buNone/>
            </a:pPr>
            <a:r>
              <a:rPr lang="de-DE" sz="1600" b="1" dirty="0">
                <a:solidFill>
                  <a:schemeClr val="bg1"/>
                </a:solidFill>
              </a:rPr>
              <a:t>03</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CHOOSING THE RIGHT APPROACH FOR YOUR API</a:t>
            </a:r>
            <a:endParaRPr lang="de-DE" sz="1600" dirty="0">
              <a:solidFill>
                <a:schemeClr val="bg1"/>
              </a:solidFill>
            </a:endParaRPr>
          </a:p>
          <a:p>
            <a:pPr marL="0" indent="0">
              <a:buNone/>
            </a:pPr>
            <a:r>
              <a:rPr lang="de-DE" sz="1600" b="1" dirty="0">
                <a:solidFill>
                  <a:schemeClr val="bg1"/>
                </a:solidFill>
              </a:rPr>
              <a:t>04</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API FIRST APPROACH</a:t>
            </a:r>
            <a:endParaRPr lang="de-DE" sz="1600" dirty="0">
              <a:solidFill>
                <a:schemeClr val="bg1"/>
              </a:solidFill>
            </a:endParaRPr>
          </a:p>
          <a:p>
            <a:pPr marL="0" indent="0">
              <a:buNone/>
            </a:pPr>
            <a:r>
              <a:rPr lang="de-DE" sz="1600" b="1" dirty="0">
                <a:solidFill>
                  <a:schemeClr val="bg1"/>
                </a:solidFill>
              </a:rPr>
              <a:t>05</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YOUR API IS YOUR CONTRACT</a:t>
            </a:r>
            <a:endParaRPr lang="de-DE" sz="1600" dirty="0">
              <a:solidFill>
                <a:schemeClr val="bg1"/>
              </a:solidFill>
            </a:endParaRPr>
          </a:p>
          <a:p>
            <a:pPr marL="0" indent="0">
              <a:buNone/>
            </a:pPr>
            <a:r>
              <a:rPr lang="de-DE" sz="1600" b="1" dirty="0">
                <a:solidFill>
                  <a:schemeClr val="bg1"/>
                </a:solidFill>
              </a:rPr>
              <a:t>06</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CONTRACT FIRST DEV</a:t>
            </a:r>
            <a:endParaRPr lang="de-DE" sz="1600" dirty="0">
              <a:solidFill>
                <a:schemeClr val="bg1"/>
              </a:solidFill>
            </a:endParaRPr>
          </a:p>
          <a:p>
            <a:pPr marL="0" indent="0">
              <a:buNone/>
            </a:pPr>
            <a:r>
              <a:rPr lang="de-DE" sz="1600" b="1" dirty="0">
                <a:solidFill>
                  <a:schemeClr val="bg1"/>
                </a:solidFill>
              </a:rPr>
              <a:t>07</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TOOLING</a:t>
            </a:r>
            <a:endParaRPr lang="de-DE" sz="1600" dirty="0">
              <a:solidFill>
                <a:schemeClr val="bg1"/>
              </a:solidFill>
            </a:endParaRPr>
          </a:p>
          <a:p>
            <a:pPr marL="0" indent="0">
              <a:buNone/>
            </a:pPr>
            <a:r>
              <a:rPr lang="de-DE" sz="1600" b="1" dirty="0">
                <a:solidFill>
                  <a:schemeClr val="bg1"/>
                </a:solidFill>
              </a:rPr>
              <a:t>08</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DEMO</a:t>
            </a:r>
            <a:endParaRPr lang="de-DE" sz="1600" dirty="0">
              <a:solidFill>
                <a:schemeClr val="bg1"/>
              </a:solidFill>
            </a:endParaRPr>
          </a:p>
          <a:p>
            <a:pPr marL="0" indent="0">
              <a:buNone/>
            </a:pPr>
            <a:r>
              <a:rPr lang="de-DE" sz="1600" b="1" dirty="0">
                <a:solidFill>
                  <a:schemeClr val="bg1"/>
                </a:solidFill>
              </a:rPr>
              <a:t>09</a:t>
            </a:r>
            <a:r>
              <a:rPr lang="de-DE" sz="1600" dirty="0">
                <a:solidFill>
                  <a:schemeClr val="bg1"/>
                </a:solidFill>
              </a:rPr>
              <a:t>	RECAP</a:t>
            </a:r>
          </a:p>
          <a:p>
            <a:pPr marL="0" indent="0">
              <a:buNone/>
            </a:pPr>
            <a:r>
              <a:rPr lang="de-DE" sz="1600" b="1" dirty="0">
                <a:solidFill>
                  <a:schemeClr val="bg1"/>
                </a:solidFill>
              </a:rPr>
              <a:t>10</a:t>
            </a:r>
            <a:r>
              <a:rPr lang="de-DE" sz="1600" dirty="0">
                <a:solidFill>
                  <a:schemeClr val="bg1"/>
                </a:solidFill>
              </a:rPr>
              <a:t>	REFERENCES</a:t>
            </a:r>
          </a:p>
          <a:p>
            <a:pPr marL="0" indent="0">
              <a:buNone/>
            </a:pPr>
            <a:r>
              <a:rPr lang="de-DE" sz="1600" b="1" dirty="0">
                <a:solidFill>
                  <a:schemeClr val="bg1"/>
                </a:solidFill>
              </a:rPr>
              <a:t>11</a:t>
            </a:r>
            <a:r>
              <a:rPr lang="de-DE" sz="1600" dirty="0">
                <a:solidFill>
                  <a:schemeClr val="bg1"/>
                </a:solidFill>
              </a:rPr>
              <a:t>	QUESTIONS</a:t>
            </a:r>
          </a:p>
        </p:txBody>
      </p:sp>
      <p:sp>
        <p:nvSpPr>
          <p:cNvPr id="6" name="Title 1">
            <a:extLst>
              <a:ext uri="{FF2B5EF4-FFF2-40B4-BE49-F238E27FC236}">
                <a16:creationId xmlns:a16="http://schemas.microsoft.com/office/drawing/2014/main" id="{BFDB4DDA-065B-2641-B8EE-770F73D94951}"/>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Agenda</a:t>
            </a:r>
            <a:endParaRPr lang="bg-BG" dirty="0">
              <a:solidFill>
                <a:schemeClr val="bg1"/>
              </a:solidFill>
            </a:endParaRPr>
          </a:p>
        </p:txBody>
      </p:sp>
    </p:spTree>
    <p:extLst>
      <p:ext uri="{BB962C8B-B14F-4D97-AF65-F5344CB8AC3E}">
        <p14:creationId xmlns:p14="http://schemas.microsoft.com/office/powerpoint/2010/main" val="37520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C6FE04-C197-3B4D-A57C-FB8E1B05D7AC}"/>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CONTRACT FIRST DEV?</a:t>
            </a:r>
            <a:endParaRPr lang="bg-BG" dirty="0">
              <a:solidFill>
                <a:schemeClr val="bg1"/>
              </a:solidFill>
            </a:endParaRPr>
          </a:p>
        </p:txBody>
      </p:sp>
      <p:sp>
        <p:nvSpPr>
          <p:cNvPr id="4" name="Textplatzhalter 8">
            <a:extLst>
              <a:ext uri="{FF2B5EF4-FFF2-40B4-BE49-F238E27FC236}">
                <a16:creationId xmlns:a16="http://schemas.microsoft.com/office/drawing/2014/main" id="{40762209-8FF8-2345-8FBA-D9FDB38029BA}"/>
              </a:ext>
            </a:extLst>
          </p:cNvPr>
          <p:cNvSpPr txBox="1">
            <a:spLocks/>
          </p:cNvSpPr>
          <p:nvPr/>
        </p:nvSpPr>
        <p:spPr bwMode="gray">
          <a:xfrm>
            <a:off x="363734" y="1584588"/>
            <a:ext cx="1064595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This is the way we enforce and govern our contracts.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FACEB7AE-CB68-224F-84FC-CEA70625FD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3" y="3934607"/>
            <a:ext cx="5943454" cy="2285944"/>
          </a:xfrm>
          <a:prstGeom prst="rect">
            <a:avLst/>
          </a:prstGeom>
        </p:spPr>
      </p:pic>
      <p:pic>
        <p:nvPicPr>
          <p:cNvPr id="7" name="Picture 6">
            <a:extLst>
              <a:ext uri="{FF2B5EF4-FFF2-40B4-BE49-F238E27FC236}">
                <a16:creationId xmlns:a16="http://schemas.microsoft.com/office/drawing/2014/main" id="{49542345-5261-9A41-9EB8-5E374EF79CFE}"/>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8" name="Graphic 7" descr="Checkbox Crossed with solid fill">
            <a:extLst>
              <a:ext uri="{FF2B5EF4-FFF2-40B4-BE49-F238E27FC236}">
                <a16:creationId xmlns:a16="http://schemas.microsoft.com/office/drawing/2014/main" id="{372B508D-43FF-1843-AF12-460C1089C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9" name="Graphic 8" descr="Checkbox Ticked with solid fill">
            <a:extLst>
              <a:ext uri="{FF2B5EF4-FFF2-40B4-BE49-F238E27FC236}">
                <a16:creationId xmlns:a16="http://schemas.microsoft.com/office/drawing/2014/main" id="{3F4CA865-5FF4-2146-87D7-E7D3265EDC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023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CONVINCE ME</a:t>
            </a:r>
            <a:endParaRPr lang="bg-BG" dirty="0">
              <a:solidFill>
                <a:schemeClr val="bg1"/>
              </a:solidFill>
            </a:endParaRPr>
          </a:p>
        </p:txBody>
      </p:sp>
      <p:sp>
        <p:nvSpPr>
          <p:cNvPr id="4" name="Textplatzhalter 8">
            <a:extLst>
              <a:ext uri="{FF2B5EF4-FFF2-40B4-BE49-F238E27FC236}">
                <a16:creationId xmlns:a16="http://schemas.microsoft.com/office/drawing/2014/main" id="{6838129E-04E1-DD43-88A5-07E15044A8B4}"/>
              </a:ext>
            </a:extLst>
          </p:cNvPr>
          <p:cNvSpPr txBox="1">
            <a:spLocks/>
          </p:cNvSpPr>
          <p:nvPr/>
        </p:nvSpPr>
        <p:spPr bwMode="gray">
          <a:xfrm>
            <a:off x="305545" y="1584588"/>
            <a:ext cx="9079523" cy="3851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The main thing that any organisation cares about when it comes to software development is cost.</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When building a product, your time is probably the biggest cost to an organisation.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pic>
        <p:nvPicPr>
          <p:cNvPr id="5" name="Picture 4">
            <a:extLst>
              <a:ext uri="{FF2B5EF4-FFF2-40B4-BE49-F238E27FC236}">
                <a16:creationId xmlns:a16="http://schemas.microsoft.com/office/drawing/2014/main" id="{83DABDF0-5D9B-8947-91DF-ADBC454F92D0}"/>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C09E94BE-3542-444D-A81F-01954A41FA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7" name="Graphic 6" descr="Checkbox Ticked with solid fill">
            <a:extLst>
              <a:ext uri="{FF2B5EF4-FFF2-40B4-BE49-F238E27FC236}">
                <a16:creationId xmlns:a16="http://schemas.microsoft.com/office/drawing/2014/main" id="{524AE003-3F5E-7C44-8337-3174529A97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53963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3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CONVINCE ME</a:t>
            </a:r>
            <a:endParaRPr lang="bg-BG" dirty="0">
              <a:solidFill>
                <a:schemeClr val="bg1"/>
              </a:solidFill>
            </a:endParaRPr>
          </a:p>
        </p:txBody>
      </p:sp>
      <p:pic>
        <p:nvPicPr>
          <p:cNvPr id="5" name="Picture 4">
            <a:extLst>
              <a:ext uri="{FF2B5EF4-FFF2-40B4-BE49-F238E27FC236}">
                <a16:creationId xmlns:a16="http://schemas.microsoft.com/office/drawing/2014/main" id="{83DABDF0-5D9B-8947-91DF-ADBC454F92D0}"/>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C09E94BE-3542-444D-A81F-01954A41FA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7" name="Graphic 6" descr="Checkbox Ticked with solid fill">
            <a:extLst>
              <a:ext uri="{FF2B5EF4-FFF2-40B4-BE49-F238E27FC236}">
                <a16:creationId xmlns:a16="http://schemas.microsoft.com/office/drawing/2014/main" id="{524AE003-3F5E-7C44-8337-3174529A97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
        <p:nvSpPr>
          <p:cNvPr id="8" name="Textplatzhalter 8">
            <a:extLst>
              <a:ext uri="{FF2B5EF4-FFF2-40B4-BE49-F238E27FC236}">
                <a16:creationId xmlns:a16="http://schemas.microsoft.com/office/drawing/2014/main" id="{40E0EA7F-6D18-954C-B4E0-05CAE9371C9A}"/>
              </a:ext>
            </a:extLst>
          </p:cNvPr>
          <p:cNvSpPr txBox="1">
            <a:spLocks/>
          </p:cNvSpPr>
          <p:nvPr/>
        </p:nvSpPr>
        <p:spPr bwMode="gray">
          <a:xfrm>
            <a:off x="388673" y="1337033"/>
            <a:ext cx="9137712" cy="41839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Contract tests save development time by:</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Providing very fast feedback loops</a:t>
            </a:r>
            <a:r>
              <a:rPr lang="bg-BG" sz="1600" dirty="0">
                <a:solidFill>
                  <a:schemeClr val="bg1"/>
                </a:solidFill>
                <a:latin typeface="Arial" panose="020B0604020202020204" pitchFamily="34" charset="0"/>
                <a:cs typeface="Arial" panose="020B0604020202020204" pitchFamily="34" charset="0"/>
              </a:rPr>
              <a:t>.</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Clearly identifying where the problem is when they fail.</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Ensuring that only the parts of the API that will actually be used get developed</a:t>
            </a:r>
            <a:r>
              <a:rPr lang="bg-BG" sz="1600" dirty="0">
                <a:solidFill>
                  <a:schemeClr val="bg1"/>
                </a:solidFill>
                <a:latin typeface="Arial" panose="020B0604020202020204" pitchFamily="34" charset="0"/>
                <a:cs typeface="Arial" panose="020B0604020202020204" pitchFamily="34" charset="0"/>
              </a:rPr>
              <a:t>.</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Contract tests can also save compute time and resources.</a:t>
            </a:r>
          </a:p>
        </p:txBody>
      </p:sp>
    </p:spTree>
    <p:extLst>
      <p:ext uri="{BB962C8B-B14F-4D97-AF65-F5344CB8AC3E}">
        <p14:creationId xmlns:p14="http://schemas.microsoft.com/office/powerpoint/2010/main" val="84456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anim calcmode="lin" valueType="num">
                                      <p:cBhvr additive="base">
                                        <p:cTn id="25"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TOOLING</a:t>
            </a:r>
            <a:endParaRPr lang="bg-BG" dirty="0">
              <a:solidFill>
                <a:schemeClr val="bg1"/>
              </a:solidFill>
            </a:endParaRPr>
          </a:p>
        </p:txBody>
      </p:sp>
    </p:spTree>
    <p:extLst>
      <p:ext uri="{BB962C8B-B14F-4D97-AF65-F5344CB8AC3E}">
        <p14:creationId xmlns:p14="http://schemas.microsoft.com/office/powerpoint/2010/main" val="2079329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OPENAPI</a:t>
            </a:r>
            <a:endParaRPr lang="bg-BG" dirty="0">
              <a:solidFill>
                <a:schemeClr val="bg1"/>
              </a:solidFill>
            </a:endParaRPr>
          </a:p>
        </p:txBody>
      </p:sp>
      <p:sp>
        <p:nvSpPr>
          <p:cNvPr id="3" name="Textplatzhalter 8">
            <a:extLst>
              <a:ext uri="{FF2B5EF4-FFF2-40B4-BE49-F238E27FC236}">
                <a16:creationId xmlns:a16="http://schemas.microsoft.com/office/drawing/2014/main" id="{F6BF34CF-E8AF-1747-8D4D-8C9BF8F8003B}"/>
              </a:ext>
            </a:extLst>
          </p:cNvPr>
          <p:cNvSpPr txBox="1">
            <a:spLocks/>
          </p:cNvSpPr>
          <p:nvPr/>
        </p:nvSpPr>
        <p:spPr bwMode="gray">
          <a:xfrm>
            <a:off x="363863" y="1392163"/>
            <a:ext cx="10093547" cy="47093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The </a:t>
            </a:r>
            <a:r>
              <a:rPr lang="en-GB" sz="1600" b="1" i="1" dirty="0">
                <a:solidFill>
                  <a:schemeClr val="bg1"/>
                </a:solidFill>
                <a:latin typeface="Arial" panose="020B0604020202020204" pitchFamily="34" charset="0"/>
                <a:cs typeface="Arial" panose="020B0604020202020204" pitchFamily="34" charset="0"/>
              </a:rPr>
              <a:t>OAS -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Specification</a:t>
            </a:r>
            <a:r>
              <a:rPr lang="en-GB" sz="1600" dirty="0">
                <a:solidFill>
                  <a:schemeClr val="bg1"/>
                </a:solidFill>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Available endpoints and operations on each endpoint (</a:t>
            </a:r>
            <a:r>
              <a:rPr lang="en-GB" sz="1600" i="1" dirty="0">
                <a:solidFill>
                  <a:schemeClr val="bg1"/>
                </a:solidFill>
                <a:latin typeface="Arial" panose="020B0604020202020204" pitchFamily="34" charset="0"/>
                <a:cs typeface="Arial" panose="020B0604020202020204" pitchFamily="34" charset="0"/>
              </a:rPr>
              <a:t>GET /example, POST /example</a:t>
            </a:r>
            <a:r>
              <a:rPr lang="en-GB" sz="1600" dirty="0">
                <a:solidFill>
                  <a:schemeClr val="bg1"/>
                </a:solidFill>
                <a:latin typeface="Arial" panose="020B0604020202020204" pitchFamily="34" charset="0"/>
                <a:cs typeface="Arial" panose="020B0604020202020204" pitchFamily="34" charset="0"/>
              </a:rPr>
              <a:t>).</a:t>
            </a:r>
          </a:p>
          <a:p>
            <a:r>
              <a:rPr lang="en-GB" sz="1600" dirty="0">
                <a:solidFill>
                  <a:schemeClr val="bg1"/>
                </a:solidFill>
                <a:latin typeface="Arial" panose="020B0604020202020204" pitchFamily="34" charset="0"/>
                <a:cs typeface="Arial" panose="020B0604020202020204" pitchFamily="34" charset="0"/>
              </a:rPr>
              <a:t>Parameters.</a:t>
            </a:r>
          </a:p>
          <a:p>
            <a:r>
              <a:rPr lang="en-GB" sz="1600" dirty="0">
                <a:solidFill>
                  <a:schemeClr val="bg1"/>
                </a:solidFill>
                <a:latin typeface="Arial" panose="020B0604020202020204" pitchFamily="34" charset="0"/>
                <a:cs typeface="Arial" panose="020B0604020202020204" pitchFamily="34" charset="0"/>
              </a:rPr>
              <a:t>Authentication methods.</a:t>
            </a:r>
          </a:p>
          <a:p>
            <a:r>
              <a:rPr lang="en-GB" sz="1600" dirty="0">
                <a:solidFill>
                  <a:schemeClr val="bg1"/>
                </a:solidFill>
                <a:latin typeface="Arial" panose="020B0604020202020204" pitchFamily="34" charset="0"/>
                <a:cs typeface="Arial" panose="020B0604020202020204" pitchFamily="34" charset="0"/>
              </a:rPr>
              <a:t>Contact information, license, terms of use etc.</a:t>
            </a:r>
          </a:p>
          <a:p>
            <a:r>
              <a:rPr lang="en-GB" sz="1600" dirty="0">
                <a:solidFill>
                  <a:schemeClr val="bg1"/>
                </a:solidFill>
                <a:latin typeface="Arial" panose="020B0604020202020204" pitchFamily="34" charset="0"/>
                <a:cs typeface="Arial" panose="020B0604020202020204" pitchFamily="34" charset="0"/>
              </a:rPr>
              <a:t>Can be written in YAML or JSON.</a:t>
            </a:r>
          </a:p>
        </p:txBody>
      </p:sp>
      <p:pic>
        <p:nvPicPr>
          <p:cNvPr id="4" name="Picture 3">
            <a:extLst>
              <a:ext uri="{FF2B5EF4-FFF2-40B4-BE49-F238E27FC236}">
                <a16:creationId xmlns:a16="http://schemas.microsoft.com/office/drawing/2014/main" id="{40CE8C48-AFE6-FF41-BF9F-F1EF64586DD3}"/>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318721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3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OPENAPI SPEC ANATOMY</a:t>
            </a:r>
            <a:endParaRPr lang="bg-BG" dirty="0">
              <a:solidFill>
                <a:schemeClr val="bg1"/>
              </a:solidFill>
            </a:endParaRPr>
          </a:p>
        </p:txBody>
      </p:sp>
      <p:sp>
        <p:nvSpPr>
          <p:cNvPr id="3" name="Textplatzhalter 8">
            <a:extLst>
              <a:ext uri="{FF2B5EF4-FFF2-40B4-BE49-F238E27FC236}">
                <a16:creationId xmlns:a16="http://schemas.microsoft.com/office/drawing/2014/main" id="{D5213E6D-17DB-0942-AEEC-74D600587C10}"/>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solidFill>
                  <a:schemeClr val="bg1"/>
                </a:solidFill>
                <a:latin typeface="Arial" panose="020B0604020202020204" pitchFamily="34" charset="0"/>
                <a:cs typeface="Arial" panose="020B0604020202020204" pitchFamily="34" charset="0"/>
              </a:rPr>
              <a:t>Main body YAML</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Schemas YAML</a:t>
            </a:r>
          </a:p>
          <a:p>
            <a:endParaRPr lang="en-GB" sz="14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0E9D58A-A3FE-AA47-8A5D-DE0EC34BB355}"/>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highlight>
                  <a:srgbClr val="FFFF00"/>
                </a:highlight>
                <a:latin typeface="Courier" pitchFamily="2" charset="0"/>
              </a:rPr>
              <a:t>paths:</a:t>
            </a:r>
          </a:p>
          <a:p>
            <a:r>
              <a:rPr lang="en-GB" sz="1000" dirty="0">
                <a:highlight>
                  <a:srgbClr val="FFFF00"/>
                </a:highlight>
                <a:latin typeface="Courier" pitchFamily="2" charset="0"/>
              </a:rPr>
              <a:t>  /pets:</a:t>
            </a:r>
          </a:p>
          <a:p>
            <a:r>
              <a:rPr lang="en-GB" sz="1000" dirty="0">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latin typeface="Courier" pitchFamily="2" charset="0"/>
              </a:rPr>
              <a:t>      </a:t>
            </a:r>
            <a:r>
              <a:rPr lang="en-GB" sz="1000" dirty="0">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highlight>
                  <a:srgbClr val="FFFF00"/>
                </a:highlight>
                <a:latin typeface="Courier" pitchFamily="2" charset="0"/>
              </a:rPr>
              <a:t>              schema:</a:t>
            </a:r>
          </a:p>
          <a:p>
            <a:r>
              <a:rPr lang="en-GB" sz="1000" dirty="0">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6" name="TextBox 5">
            <a:extLst>
              <a:ext uri="{FF2B5EF4-FFF2-40B4-BE49-F238E27FC236}">
                <a16:creationId xmlns:a16="http://schemas.microsoft.com/office/drawing/2014/main" id="{54524B15-83B7-0A4E-ABF0-3F9D603B90CE}"/>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highlight>
                  <a:srgbClr val="FFFF00"/>
                </a:highlight>
                <a:latin typeface="Courier" pitchFamily="2" charset="0"/>
              </a:rPr>
              <a:t>components:</a:t>
            </a:r>
          </a:p>
          <a:p>
            <a:r>
              <a:rPr lang="en-GB" sz="1000" dirty="0">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highlight>
                  <a:srgbClr val="FFFF00"/>
                </a:highlight>
                <a:latin typeface="Courier" pitchFamily="2" charset="0"/>
              </a:rPr>
              <a:t>        id:</a:t>
            </a:r>
          </a:p>
          <a:p>
            <a:r>
              <a:rPr lang="en-GB" sz="1000" dirty="0">
                <a:highlight>
                  <a:srgbClr val="FFFF00"/>
                </a:highlight>
                <a:latin typeface="Courier" pitchFamily="2" charset="0"/>
              </a:rPr>
              <a:t>          type: integer</a:t>
            </a:r>
          </a:p>
          <a:p>
            <a:r>
              <a:rPr lang="en-GB" sz="1000" dirty="0">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7" name="Right Arrow 6">
            <a:extLst>
              <a:ext uri="{FF2B5EF4-FFF2-40B4-BE49-F238E27FC236}">
                <a16:creationId xmlns:a16="http://schemas.microsoft.com/office/drawing/2014/main" id="{08D6DCC6-250F-864C-97EB-CDF64BAD8EE1}"/>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8" name="Right Arrow 7">
            <a:extLst>
              <a:ext uri="{FF2B5EF4-FFF2-40B4-BE49-F238E27FC236}">
                <a16:creationId xmlns:a16="http://schemas.microsoft.com/office/drawing/2014/main" id="{BE4D720E-0E60-0848-8F14-CDE643EEA57C}"/>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10" name="Picture 9">
            <a:extLst>
              <a:ext uri="{FF2B5EF4-FFF2-40B4-BE49-F238E27FC236}">
                <a16:creationId xmlns:a16="http://schemas.microsoft.com/office/drawing/2014/main" id="{A1F805D4-70BF-E54B-80E2-5755D7417AB0}"/>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142299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3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SWAGGER</a:t>
            </a:r>
            <a:endParaRPr lang="bg-BG" dirty="0">
              <a:solidFill>
                <a:schemeClr val="bg1"/>
              </a:solidFill>
            </a:endParaRPr>
          </a:p>
        </p:txBody>
      </p:sp>
      <p:pic>
        <p:nvPicPr>
          <p:cNvPr id="3" name="Picture 2">
            <a:extLst>
              <a:ext uri="{FF2B5EF4-FFF2-40B4-BE49-F238E27FC236}">
                <a16:creationId xmlns:a16="http://schemas.microsoft.com/office/drawing/2014/main" id="{A34E147F-17BD-F348-9E4A-926D96F4123E}"/>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6" name="Picture 5">
            <a:extLst>
              <a:ext uri="{FF2B5EF4-FFF2-40B4-BE49-F238E27FC236}">
                <a16:creationId xmlns:a16="http://schemas.microsoft.com/office/drawing/2014/main" id="{BE21743F-9A35-9448-9F9D-32D0E6656D8E}"/>
              </a:ext>
            </a:extLst>
          </p:cNvPr>
          <p:cNvPicPr>
            <a:picLocks noChangeAspect="1"/>
          </p:cNvPicPr>
          <p:nvPr/>
        </p:nvPicPr>
        <p:blipFill>
          <a:blip r:embed="rId4"/>
          <a:stretch>
            <a:fillRect/>
          </a:stretch>
        </p:blipFill>
        <p:spPr>
          <a:xfrm>
            <a:off x="11072553" y="131218"/>
            <a:ext cx="940518" cy="940518"/>
          </a:xfrm>
          <a:prstGeom prst="rect">
            <a:avLst/>
          </a:prstGeom>
        </p:spPr>
      </p:pic>
      <p:sp>
        <p:nvSpPr>
          <p:cNvPr id="7" name="Cloud Callout 6">
            <a:extLst>
              <a:ext uri="{FF2B5EF4-FFF2-40B4-BE49-F238E27FC236}">
                <a16:creationId xmlns:a16="http://schemas.microsoft.com/office/drawing/2014/main" id="{7814F44B-E3FB-C14D-95AD-9BEA02E4283F}"/>
              </a:ext>
            </a:extLst>
          </p:cNvPr>
          <p:cNvSpPr/>
          <p:nvPr/>
        </p:nvSpPr>
        <p:spPr>
          <a:xfrm>
            <a:off x="8736677" y="3227186"/>
            <a:ext cx="3067676" cy="1843578"/>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We will write docs ”</a:t>
            </a:r>
            <a:r>
              <a:rPr lang="en-GB" sz="1600" b="1" i="1" u="sng" dirty="0">
                <a:solidFill>
                  <a:schemeClr val="bg1"/>
                </a:solidFill>
                <a:latin typeface="Arial" panose="020B0604020202020204" pitchFamily="34" charset="0"/>
                <a:cs typeface="Arial" panose="020B0604020202020204" pitchFamily="34" charset="0"/>
              </a:rPr>
              <a:t>when we have time</a:t>
            </a:r>
            <a:r>
              <a:rPr lang="en-GB" sz="1600" dirty="0">
                <a:solidFill>
                  <a:schemeClr val="bg1"/>
                </a:solidFill>
                <a:latin typeface="Arial" panose="020B0604020202020204" pitchFamily="34" charset="0"/>
                <a:cs typeface="Arial" panose="020B0604020202020204" pitchFamily="34" charset="0"/>
              </a:rPr>
              <a:t>”… almost definitely for sure… </a:t>
            </a:r>
            <a:r>
              <a:rPr lang="en-GB" sz="1600" b="1" i="1" u="sng" dirty="0">
                <a:solidFill>
                  <a:schemeClr val="bg1"/>
                </a:solidFill>
                <a:latin typeface="Arial" panose="020B0604020202020204" pitchFamily="34" charset="0"/>
                <a:cs typeface="Arial" panose="020B0604020202020204" pitchFamily="34" charset="0"/>
              </a:rPr>
              <a:t>maybe</a:t>
            </a:r>
            <a:r>
              <a:rPr lang="en-GB" sz="1600" dirty="0">
                <a:solidFill>
                  <a:schemeClr val="bg1"/>
                </a:solidFill>
                <a:latin typeface="Arial" panose="020B0604020202020204" pitchFamily="34" charset="0"/>
                <a:cs typeface="Arial" panose="020B0604020202020204" pitchFamily="34" charset="0"/>
              </a:rPr>
              <a:t>…“</a:t>
            </a:r>
          </a:p>
        </p:txBody>
      </p:sp>
      <p:sp>
        <p:nvSpPr>
          <p:cNvPr id="8" name="Cloud Callout 7">
            <a:extLst>
              <a:ext uri="{FF2B5EF4-FFF2-40B4-BE49-F238E27FC236}">
                <a16:creationId xmlns:a16="http://schemas.microsoft.com/office/drawing/2014/main" id="{B6422D69-9ACF-FA41-873F-A9C7655A07E0}"/>
              </a:ext>
            </a:extLst>
          </p:cNvPr>
          <p:cNvSpPr/>
          <p:nvPr/>
        </p:nvSpPr>
        <p:spPr>
          <a:xfrm>
            <a:off x="9010972" y="1683304"/>
            <a:ext cx="2078792" cy="1525668"/>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“Code-first and </a:t>
            </a:r>
            <a:r>
              <a:rPr lang="en-GB" sz="1600" b="1" i="1" u="sng" dirty="0">
                <a:solidFill>
                  <a:schemeClr val="bg1"/>
                </a:solidFill>
                <a:latin typeface="Arial" panose="020B0604020202020204" pitchFamily="34" charset="0"/>
                <a:cs typeface="Arial" panose="020B0604020202020204" pitchFamily="34" charset="0"/>
              </a:rPr>
              <a:t>meh </a:t>
            </a:r>
            <a:r>
              <a:rPr lang="en-GB" sz="1600" dirty="0">
                <a:solidFill>
                  <a:schemeClr val="bg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19895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3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OPENAPI GENERATOR</a:t>
            </a:r>
            <a:endParaRPr lang="bg-BG" dirty="0">
              <a:solidFill>
                <a:schemeClr val="bg1"/>
              </a:solidFill>
            </a:endParaRPr>
          </a:p>
        </p:txBody>
      </p:sp>
      <p:sp>
        <p:nvSpPr>
          <p:cNvPr id="3" name="Textplatzhalter 8">
            <a:extLst>
              <a:ext uri="{FF2B5EF4-FFF2-40B4-BE49-F238E27FC236}">
                <a16:creationId xmlns:a16="http://schemas.microsoft.com/office/drawing/2014/main" id="{1B840F18-E261-DA4E-8B78-ED9EDEBAAA22}"/>
              </a:ext>
            </a:extLst>
          </p:cNvPr>
          <p:cNvSpPr txBox="1">
            <a:spLocks/>
          </p:cNvSpPr>
          <p:nvPr/>
        </p:nvSpPr>
        <p:spPr bwMode="gray">
          <a:xfrm>
            <a:off x="392084" y="151028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Given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 and using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Generator</a:t>
            </a:r>
            <a:r>
              <a:rPr lang="en-GB" sz="1600" dirty="0">
                <a:solidFill>
                  <a:schemeClr val="bg1"/>
                </a:solidFill>
                <a:latin typeface="Arial" panose="020B0604020202020204" pitchFamily="34" charset="0"/>
                <a:cs typeface="Arial" panose="020B0604020202020204" pitchFamily="34" charset="0"/>
              </a:rPr>
              <a:t> you can generate</a:t>
            </a:r>
            <a:r>
              <a:rPr lang="bg-BG" sz="1600" dirty="0">
                <a:solidFill>
                  <a:schemeClr val="bg1"/>
                </a:solidFill>
                <a:latin typeface="Arial" panose="020B0604020202020204" pitchFamily="34" charset="0"/>
                <a:cs typeface="Arial" panose="020B0604020202020204" pitchFamily="34" charset="0"/>
              </a:rPr>
              <a:t>:</a:t>
            </a:r>
          </a:p>
          <a:p>
            <a:endParaRPr lang="bg-BG"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API client libraries.</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Server stubs.</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Documentation.</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Configuration.</a:t>
            </a:r>
          </a:p>
        </p:txBody>
      </p:sp>
      <p:pic>
        <p:nvPicPr>
          <p:cNvPr id="4" name="Picture 3">
            <a:extLst>
              <a:ext uri="{FF2B5EF4-FFF2-40B4-BE49-F238E27FC236}">
                <a16:creationId xmlns:a16="http://schemas.microsoft.com/office/drawing/2014/main" id="{1C197084-4F52-B445-B81A-5316F6EFFE73}"/>
              </a:ext>
            </a:extLst>
          </p:cNvPr>
          <p:cNvPicPr>
            <a:picLocks noChangeAspect="1"/>
          </p:cNvPicPr>
          <p:nvPr/>
        </p:nvPicPr>
        <p:blipFill>
          <a:blip r:embed="rId3"/>
          <a:stretch>
            <a:fillRect/>
          </a:stretch>
        </p:blipFill>
        <p:spPr>
          <a:xfrm>
            <a:off x="4048098" y="2060112"/>
            <a:ext cx="7169727" cy="3937397"/>
          </a:xfrm>
          <a:prstGeom prst="rect">
            <a:avLst/>
          </a:prstGeom>
        </p:spPr>
      </p:pic>
      <p:sp>
        <p:nvSpPr>
          <p:cNvPr id="6" name="Rectangle 5">
            <a:extLst>
              <a:ext uri="{FF2B5EF4-FFF2-40B4-BE49-F238E27FC236}">
                <a16:creationId xmlns:a16="http://schemas.microsoft.com/office/drawing/2014/main" id="{9B19F0E6-777B-D642-83D5-B2429322B6AA}"/>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7" name="Graphic 6">
            <a:extLst>
              <a:ext uri="{FF2B5EF4-FFF2-40B4-BE49-F238E27FC236}">
                <a16:creationId xmlns:a16="http://schemas.microsoft.com/office/drawing/2014/main" id="{533C1621-2C76-4D4F-A4E6-967845BE3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8538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ATLASSIAN OPENAPI VALIDATOR</a:t>
            </a:r>
            <a:endParaRPr lang="bg-BG" dirty="0">
              <a:solidFill>
                <a:schemeClr val="bg1"/>
              </a:solidFill>
            </a:endParaRPr>
          </a:p>
        </p:txBody>
      </p:sp>
      <p:sp>
        <p:nvSpPr>
          <p:cNvPr id="3" name="Textplatzhalter 8">
            <a:extLst>
              <a:ext uri="{FF2B5EF4-FFF2-40B4-BE49-F238E27FC236}">
                <a16:creationId xmlns:a16="http://schemas.microsoft.com/office/drawing/2014/main" id="{5BCCE8A2-AE96-A54E-BE60-F8814BDCFA2F}"/>
              </a:ext>
            </a:extLst>
          </p:cNvPr>
          <p:cNvSpPr txBox="1">
            <a:spLocks/>
          </p:cNvSpPr>
          <p:nvPr/>
        </p:nvSpPr>
        <p:spPr bwMode="gray">
          <a:xfrm>
            <a:off x="455150" y="1460409"/>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marL="0" indent="0">
              <a:buNone/>
            </a:pPr>
            <a:r>
              <a:rPr lang="en-GB" sz="1600" b="1" i="1" dirty="0">
                <a:solidFill>
                  <a:schemeClr val="bg1"/>
                </a:solidFill>
                <a:latin typeface="Arial" panose="020B0604020202020204" pitchFamily="34" charset="0"/>
                <a:cs typeface="Arial" panose="020B0604020202020204" pitchFamily="34" charset="0"/>
              </a:rPr>
              <a:t>Atlassian – Request Validator</a:t>
            </a:r>
          </a:p>
          <a:p>
            <a:r>
              <a:rPr lang="en-GB" sz="16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specification.</a:t>
            </a:r>
          </a:p>
          <a:p>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marL="0" indent="0">
              <a:buNone/>
            </a:pPr>
            <a:r>
              <a:rPr lang="en-GB" sz="1600" b="1" i="1" dirty="0">
                <a:solidFill>
                  <a:schemeClr val="bg1"/>
                </a:solidFill>
                <a:latin typeface="Arial" panose="020B0604020202020204" pitchFamily="34" charset="0"/>
                <a:cs typeface="Arial" panose="020B0604020202020204" pitchFamily="34" charset="0"/>
              </a:rPr>
              <a:t>Swagger Request Validator - REST Assured module</a:t>
            </a:r>
          </a:p>
          <a:p>
            <a:r>
              <a:rPr lang="en-GB" sz="1600" dirty="0">
                <a:solidFill>
                  <a:schemeClr val="bg1"/>
                </a:solidFill>
                <a:latin typeface="Arial" panose="020B0604020202020204" pitchFamily="34" charset="0"/>
                <a:cs typeface="Arial" panose="020B0604020202020204" pitchFamily="34" charset="0"/>
              </a:rPr>
              <a:t>It provides integrations with the REST Assured testing library.</a:t>
            </a: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65C7CB9-C7A5-1845-B4FE-F112010485E0}"/>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91490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3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3">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FRONTEND OPENAPI VALIDATOR</a:t>
            </a:r>
            <a:endParaRPr lang="bg-BG" dirty="0">
              <a:solidFill>
                <a:schemeClr val="bg1"/>
              </a:solidFill>
            </a:endParaRPr>
          </a:p>
        </p:txBody>
      </p:sp>
      <p:sp>
        <p:nvSpPr>
          <p:cNvPr id="3" name="Textplatzhalter 8">
            <a:extLst>
              <a:ext uri="{FF2B5EF4-FFF2-40B4-BE49-F238E27FC236}">
                <a16:creationId xmlns:a16="http://schemas.microsoft.com/office/drawing/2014/main" id="{2C1063AE-5637-384C-AF1F-013E1222EBDC}"/>
              </a:ext>
            </a:extLst>
          </p:cNvPr>
          <p:cNvSpPr txBox="1">
            <a:spLocks/>
          </p:cNvSpPr>
          <p:nvPr/>
        </p:nvSpPr>
        <p:spPr bwMode="gray">
          <a:xfrm>
            <a:off x="288919" y="1501973"/>
            <a:ext cx="9279029" cy="3967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Here are a couple of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validators for </a:t>
            </a:r>
            <a:r>
              <a:rPr lang="en-GB" sz="1600" dirty="0" err="1">
                <a:solidFill>
                  <a:schemeClr val="bg1"/>
                </a:solidFill>
                <a:latin typeface="Arial" panose="020B0604020202020204" pitchFamily="34" charset="0"/>
                <a:cs typeface="Arial" panose="020B0604020202020204" pitchFamily="34" charset="0"/>
              </a:rPr>
              <a:t>ExpressJS</a:t>
            </a:r>
            <a:r>
              <a:rPr lang="en-GB" sz="1600" dirty="0">
                <a:solidFill>
                  <a:schemeClr val="bg1"/>
                </a:solidFill>
                <a:latin typeface="Arial" panose="020B0604020202020204" pitchFamily="34" charset="0"/>
                <a:cs typeface="Arial" panose="020B0604020202020204" pitchFamily="34" charset="0"/>
              </a:rPr>
              <a:t> that automatically validate API requests and responses based on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a:t>
            </a:r>
            <a:endParaRPr lang="bg-BG" sz="1600" dirty="0">
              <a:solidFill>
                <a:schemeClr val="bg1"/>
              </a:solidFill>
              <a:latin typeface="Arial" panose="020B0604020202020204" pitchFamily="34" charset="0"/>
              <a:cs typeface="Arial" panose="020B0604020202020204" pitchFamily="34" charset="0"/>
            </a:endParaRPr>
          </a:p>
          <a:p>
            <a:pPr marL="0" indent="0">
              <a:buNone/>
            </a:pPr>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-validate (</a:t>
            </a:r>
            <a:r>
              <a:rPr lang="en-GB"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600" b="1" i="1" dirty="0">
                <a:solidFill>
                  <a:schemeClr val="bg1"/>
                </a:solidFill>
                <a:latin typeface="Arial" panose="020B0604020202020204" pitchFamily="34" charset="0"/>
                <a:cs typeface="Arial" panose="020B0604020202020204" pitchFamily="34" charset="0"/>
              </a:rPr>
              <a:t>)</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-validator (</a:t>
            </a:r>
            <a:r>
              <a:rPr lang="en-GB"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600" b="1" i="1" dirty="0">
                <a:solidFill>
                  <a:schemeClr val="bg1"/>
                </a:solidFill>
                <a:latin typeface="Arial" panose="020B0604020202020204" pitchFamily="34" charset="0"/>
                <a:cs typeface="Arial" panose="020B0604020202020204" pitchFamily="34" charset="0"/>
              </a:rPr>
              <a:t>)</a:t>
            </a:r>
            <a:endParaRPr lang="bg-BG" sz="1600" b="1" i="1" dirty="0">
              <a:solidFill>
                <a:schemeClr val="bg1"/>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93EFD6C8-F9AC-9C40-A0C1-A261984ABA09}"/>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181358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788010" y="1477963"/>
            <a:ext cx="9144000" cy="2387600"/>
          </a:xfrm>
        </p:spPr>
        <p:txBody>
          <a:bodyPr>
            <a:normAutofit/>
          </a:bodyPr>
          <a:lstStyle/>
          <a:p>
            <a:r>
              <a:rPr lang="en-US" dirty="0">
                <a:solidFill>
                  <a:schemeClr val="bg1"/>
                </a:solidFill>
                <a:latin typeface="HelveticaNeueLT Pro 45 Lt" panose="020B0403020202020204" pitchFamily="34" charset="0"/>
              </a:rPr>
              <a:t>INTRODUCTION</a:t>
            </a:r>
            <a:endParaRPr lang="bg-BG" dirty="0">
              <a:solidFill>
                <a:schemeClr val="bg1"/>
              </a:solidFill>
            </a:endParaRPr>
          </a:p>
        </p:txBody>
      </p:sp>
    </p:spTree>
    <p:extLst>
      <p:ext uri="{BB962C8B-B14F-4D97-AF65-F5344CB8AC3E}">
        <p14:creationId xmlns:p14="http://schemas.microsoft.com/office/powerpoint/2010/main" val="215027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OTHER</a:t>
            </a:r>
            <a:endParaRPr lang="bg-BG" dirty="0">
              <a:solidFill>
                <a:schemeClr val="bg1"/>
              </a:solidFill>
            </a:endParaRPr>
          </a:p>
        </p:txBody>
      </p:sp>
      <p:sp>
        <p:nvSpPr>
          <p:cNvPr id="3" name="Textplatzhalter 8">
            <a:extLst>
              <a:ext uri="{FF2B5EF4-FFF2-40B4-BE49-F238E27FC236}">
                <a16:creationId xmlns:a16="http://schemas.microsoft.com/office/drawing/2014/main" id="{50B2F523-9A2B-D542-B7D2-CF4A07CEF876}"/>
              </a:ext>
            </a:extLst>
          </p:cNvPr>
          <p:cNvSpPr txBox="1">
            <a:spLocks/>
          </p:cNvSpPr>
          <p:nvPr/>
        </p:nvSpPr>
        <p:spPr bwMode="gray">
          <a:xfrm>
            <a:off x="449970" y="172803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Java</a:t>
            </a:r>
          </a:p>
          <a:p>
            <a:r>
              <a:rPr lang="en-GB" sz="1600" b="1" i="1" dirty="0" err="1">
                <a:solidFill>
                  <a:schemeClr val="bg1"/>
                </a:solidFill>
                <a:latin typeface="Arial" panose="020B0604020202020204" pitchFamily="34" charset="0"/>
                <a:cs typeface="Arial" panose="020B0604020202020204" pitchFamily="34" charset="0"/>
              </a:rPr>
              <a:t>SpringBoot</a:t>
            </a:r>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JavaScript</a:t>
            </a:r>
          </a:p>
          <a:p>
            <a:r>
              <a:rPr lang="en-GB" sz="1600" b="1" i="1" dirty="0">
                <a:solidFill>
                  <a:schemeClr val="bg1"/>
                </a:solidFill>
                <a:latin typeface="Arial" panose="020B0604020202020204" pitchFamily="34" charset="0"/>
                <a:cs typeface="Arial" panose="020B0604020202020204" pitchFamily="34" charset="0"/>
              </a:rPr>
              <a:t>TypeScript</a:t>
            </a:r>
          </a:p>
          <a:p>
            <a:r>
              <a:rPr lang="en-GB" sz="1600" b="1" i="1" dirty="0">
                <a:solidFill>
                  <a:schemeClr val="bg1"/>
                </a:solidFill>
                <a:latin typeface="Arial" panose="020B0604020202020204" pitchFamily="34" charset="0"/>
                <a:cs typeface="Arial" panose="020B0604020202020204" pitchFamily="34" charset="0"/>
              </a:rPr>
              <a:t>Angular</a:t>
            </a:r>
          </a:p>
          <a:p>
            <a:r>
              <a:rPr lang="en-GB" sz="1600" b="1" i="1" dirty="0">
                <a:solidFill>
                  <a:schemeClr val="bg1"/>
                </a:solidFill>
                <a:latin typeface="Arial" panose="020B0604020202020204" pitchFamily="34" charset="0"/>
                <a:cs typeface="Arial" panose="020B0604020202020204" pitchFamily="34" charset="0"/>
              </a:rPr>
              <a:t>MongoDB</a:t>
            </a:r>
          </a:p>
          <a:p>
            <a:r>
              <a:rPr lang="en-GB" sz="1600" b="1" i="1" dirty="0">
                <a:solidFill>
                  <a:schemeClr val="bg1"/>
                </a:solidFill>
                <a:latin typeface="Arial" panose="020B0604020202020204" pitchFamily="34" charset="0"/>
                <a:cs typeface="Arial" panose="020B060402020202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FFBD95F7-5269-CF4A-8424-5986F309C300}"/>
              </a:ext>
            </a:extLst>
          </p:cNvPr>
          <p:cNvPicPr>
            <a:picLocks noChangeAspect="1"/>
          </p:cNvPicPr>
          <p:nvPr/>
        </p:nvPicPr>
        <p:blipFill>
          <a:blip r:embed="rId3"/>
          <a:stretch>
            <a:fillRect/>
          </a:stretch>
        </p:blipFill>
        <p:spPr>
          <a:xfrm>
            <a:off x="9461973" y="1408638"/>
            <a:ext cx="1131445" cy="1131445"/>
          </a:xfrm>
          <a:prstGeom prst="rect">
            <a:avLst/>
          </a:prstGeom>
        </p:spPr>
      </p:pic>
      <p:pic>
        <p:nvPicPr>
          <p:cNvPr id="6" name="Picture 5" descr="Logo&#10;&#10;Description automatically generated">
            <a:extLst>
              <a:ext uri="{FF2B5EF4-FFF2-40B4-BE49-F238E27FC236}">
                <a16:creationId xmlns:a16="http://schemas.microsoft.com/office/drawing/2014/main" id="{335124CC-C182-B44C-B9C1-148878EAE631}"/>
              </a:ext>
            </a:extLst>
          </p:cNvPr>
          <p:cNvPicPr>
            <a:picLocks noChangeAspect="1"/>
          </p:cNvPicPr>
          <p:nvPr/>
        </p:nvPicPr>
        <p:blipFill>
          <a:blip r:embed="rId4"/>
          <a:stretch>
            <a:fillRect/>
          </a:stretch>
        </p:blipFill>
        <p:spPr>
          <a:xfrm>
            <a:off x="9872762" y="2839307"/>
            <a:ext cx="873871" cy="873871"/>
          </a:xfrm>
          <a:prstGeom prst="rect">
            <a:avLst/>
          </a:prstGeom>
        </p:spPr>
      </p:pic>
      <p:pic>
        <p:nvPicPr>
          <p:cNvPr id="7" name="Graphic 6">
            <a:extLst>
              <a:ext uri="{FF2B5EF4-FFF2-40B4-BE49-F238E27FC236}">
                <a16:creationId xmlns:a16="http://schemas.microsoft.com/office/drawing/2014/main" id="{948C9095-606C-0D4B-A6BA-2DD88D38B1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1282" y="1454850"/>
            <a:ext cx="1131445" cy="1131445"/>
          </a:xfrm>
          <a:prstGeom prst="rect">
            <a:avLst/>
          </a:prstGeom>
        </p:spPr>
      </p:pic>
      <p:pic>
        <p:nvPicPr>
          <p:cNvPr id="8" name="Graphic 7">
            <a:extLst>
              <a:ext uri="{FF2B5EF4-FFF2-40B4-BE49-F238E27FC236}">
                <a16:creationId xmlns:a16="http://schemas.microsoft.com/office/drawing/2014/main" id="{EC01D26A-C4E9-8847-901F-9FADD01552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80577" y="2104781"/>
            <a:ext cx="893782" cy="1694257"/>
          </a:xfrm>
          <a:prstGeom prst="rect">
            <a:avLst/>
          </a:prstGeom>
        </p:spPr>
      </p:pic>
      <p:pic>
        <p:nvPicPr>
          <p:cNvPr id="9" name="Graphic 8">
            <a:extLst>
              <a:ext uri="{FF2B5EF4-FFF2-40B4-BE49-F238E27FC236}">
                <a16:creationId xmlns:a16="http://schemas.microsoft.com/office/drawing/2014/main" id="{C35A5E68-388F-2D41-8F0C-AC79A05FF5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3826" y="4317918"/>
            <a:ext cx="873869" cy="873869"/>
          </a:xfrm>
          <a:prstGeom prst="rect">
            <a:avLst/>
          </a:prstGeom>
        </p:spPr>
      </p:pic>
      <p:pic>
        <p:nvPicPr>
          <p:cNvPr id="10" name="Picture 9">
            <a:extLst>
              <a:ext uri="{FF2B5EF4-FFF2-40B4-BE49-F238E27FC236}">
                <a16:creationId xmlns:a16="http://schemas.microsoft.com/office/drawing/2014/main" id="{79C4522E-A213-A64A-AE97-AF78D452838E}"/>
              </a:ext>
            </a:extLst>
          </p:cNvPr>
          <p:cNvPicPr>
            <a:picLocks noChangeAspect="1"/>
          </p:cNvPicPr>
          <p:nvPr/>
        </p:nvPicPr>
        <p:blipFill>
          <a:blip r:embed="rId11"/>
          <a:stretch>
            <a:fillRect/>
          </a:stretch>
        </p:blipFill>
        <p:spPr>
          <a:xfrm>
            <a:off x="6636202" y="4343104"/>
            <a:ext cx="1344375" cy="963468"/>
          </a:xfrm>
          <a:prstGeom prst="rect">
            <a:avLst/>
          </a:prstGeom>
        </p:spPr>
      </p:pic>
      <p:pic>
        <p:nvPicPr>
          <p:cNvPr id="11" name="Picture 10">
            <a:extLst>
              <a:ext uri="{FF2B5EF4-FFF2-40B4-BE49-F238E27FC236}">
                <a16:creationId xmlns:a16="http://schemas.microsoft.com/office/drawing/2014/main" id="{80D4A7B7-3990-304A-B6C6-0B8BF0C897B2}"/>
              </a:ext>
            </a:extLst>
          </p:cNvPr>
          <p:cNvPicPr>
            <a:picLocks noChangeAspect="1"/>
          </p:cNvPicPr>
          <p:nvPr/>
        </p:nvPicPr>
        <p:blipFill>
          <a:blip r:embed="rId12"/>
          <a:stretch>
            <a:fillRect/>
          </a:stretch>
        </p:blipFill>
        <p:spPr>
          <a:xfrm>
            <a:off x="5565330" y="3093445"/>
            <a:ext cx="1809540" cy="487746"/>
          </a:xfrm>
          <a:prstGeom prst="rect">
            <a:avLst/>
          </a:prstGeom>
        </p:spPr>
      </p:pic>
      <p:pic>
        <p:nvPicPr>
          <p:cNvPr id="12" name="Picture 11">
            <a:extLst>
              <a:ext uri="{FF2B5EF4-FFF2-40B4-BE49-F238E27FC236}">
                <a16:creationId xmlns:a16="http://schemas.microsoft.com/office/drawing/2014/main" id="{2402D3BC-312C-7241-998B-ABADCF4BC912}"/>
              </a:ext>
            </a:extLst>
          </p:cNvPr>
          <p:cNvPicPr>
            <a:picLocks noChangeAspect="1"/>
          </p:cNvPicPr>
          <p:nvPr/>
        </p:nvPicPr>
        <p:blipFill>
          <a:blip r:embed="rId13"/>
          <a:stretch>
            <a:fillRect/>
          </a:stretch>
        </p:blipFill>
        <p:spPr>
          <a:xfrm>
            <a:off x="7334779" y="82796"/>
            <a:ext cx="2152898" cy="2152898"/>
          </a:xfrm>
          <a:prstGeom prst="rect">
            <a:avLst/>
          </a:prstGeom>
        </p:spPr>
      </p:pic>
    </p:spTree>
    <p:extLst>
      <p:ext uri="{BB962C8B-B14F-4D97-AF65-F5344CB8AC3E}">
        <p14:creationId xmlns:p14="http://schemas.microsoft.com/office/powerpoint/2010/main" val="31196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3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3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3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3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3"/>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
        <p:nvSpPr>
          <p:cNvPr id="6" name="Textplatzhalter 8">
            <a:extLst>
              <a:ext uri="{FF2B5EF4-FFF2-40B4-BE49-F238E27FC236}">
                <a16:creationId xmlns:a16="http://schemas.microsoft.com/office/drawing/2014/main" id="{CA8B5790-69A7-A140-B527-59053C609C30}"/>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The Wolf /Canis Lupus/</a:t>
            </a:r>
          </a:p>
          <a:p>
            <a:endParaRPr lang="en-GB" sz="1600" b="1" i="1"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Represents strength, loyalty, family ties, caring and expresses freedom and fortitude.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Japanese word for wolf, "</a:t>
            </a:r>
            <a:r>
              <a:rPr lang="en-GB" sz="1600" dirty="0" err="1">
                <a:solidFill>
                  <a:schemeClr val="bg1"/>
                </a:solidFill>
                <a:latin typeface="Arial" panose="020B0604020202020204" pitchFamily="34" charset="0"/>
                <a:cs typeface="Arial" panose="020B0604020202020204" pitchFamily="34" charset="0"/>
              </a:rPr>
              <a:t>Ookami</a:t>
            </a:r>
            <a:r>
              <a:rPr lang="en-GB" sz="1600" dirty="0">
                <a:solidFill>
                  <a:schemeClr val="bg1"/>
                </a:solidFill>
                <a:latin typeface="Arial" panose="020B0604020202020204" pitchFamily="34" charset="0"/>
                <a:cs typeface="Arial" panose="020B0604020202020204" pitchFamily="34" charset="0"/>
              </a:rPr>
              <a:t>", means "Great God".</a:t>
            </a:r>
          </a:p>
        </p:txBody>
      </p:sp>
      <p:pic>
        <p:nvPicPr>
          <p:cNvPr id="7" name="Picture 6">
            <a:extLst>
              <a:ext uri="{FF2B5EF4-FFF2-40B4-BE49-F238E27FC236}">
                <a16:creationId xmlns:a16="http://schemas.microsoft.com/office/drawing/2014/main" id="{C5A61093-3B63-CE45-8529-102D976BA8D6}"/>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4952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DEMO</a:t>
            </a:r>
            <a:endParaRPr lang="bg-BG" dirty="0">
              <a:solidFill>
                <a:schemeClr val="bg1"/>
              </a:solidFill>
            </a:endParaRPr>
          </a:p>
        </p:txBody>
      </p:sp>
    </p:spTree>
    <p:extLst>
      <p:ext uri="{BB962C8B-B14F-4D97-AF65-F5344CB8AC3E}">
        <p14:creationId xmlns:p14="http://schemas.microsoft.com/office/powerpoint/2010/main" val="1729434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DEMO TODO</a:t>
            </a:r>
            <a:endParaRPr lang="bg-BG" dirty="0">
              <a:solidFill>
                <a:schemeClr val="bg1"/>
              </a:solidFill>
            </a:endParaRPr>
          </a:p>
        </p:txBody>
      </p:sp>
      <p:sp>
        <p:nvSpPr>
          <p:cNvPr id="5" name="Textplatzhalter 8">
            <a:extLst>
              <a:ext uri="{FF2B5EF4-FFF2-40B4-BE49-F238E27FC236}">
                <a16:creationId xmlns:a16="http://schemas.microsoft.com/office/drawing/2014/main" id="{F065CB6C-0385-154D-BD60-A87156E08477}"/>
              </a:ext>
            </a:extLst>
          </p:cNvPr>
          <p:cNvSpPr txBox="1">
            <a:spLocks/>
          </p:cNvSpPr>
          <p:nvPr/>
        </p:nvSpPr>
        <p:spPr bwMode="gray">
          <a:xfrm>
            <a:off x="313859" y="1178024"/>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Write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Spec</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it and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-generator to generate a back-end server in Java and </a:t>
            </a:r>
            <a:r>
              <a:rPr lang="en-GB" sz="1600" b="1" i="1" dirty="0" err="1">
                <a:solidFill>
                  <a:schemeClr val="bg1"/>
                </a:solidFill>
                <a:latin typeface="Arial" panose="020B0604020202020204" pitchFamily="34" charset="0"/>
                <a:cs typeface="Arial" panose="020B0604020202020204" pitchFamily="34" charset="0"/>
              </a:rPr>
              <a:t>SpringBoot</a:t>
            </a:r>
            <a:endParaRPr lang="en-GB" sz="1600" dirty="0">
              <a:solidFill>
                <a:schemeClr val="bg1"/>
              </a:solidFill>
              <a:latin typeface="Arial" panose="020B0604020202020204" pitchFamily="34" charset="0"/>
              <a:cs typeface="Arial" panose="020B0604020202020204" pitchFamily="34" charset="0"/>
            </a:endParaRP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it and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-generator to generate a front-end client in JavaScript and Angular</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Atlassian’s validator to add tests to the back-end server and validate our API</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-validate to add tests to the front-end server and validate our API</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Demonstrate how the tests fail if we breach our API contract</a:t>
            </a:r>
          </a:p>
        </p:txBody>
      </p:sp>
      <p:pic>
        <p:nvPicPr>
          <p:cNvPr id="6" name="Picture 5">
            <a:extLst>
              <a:ext uri="{FF2B5EF4-FFF2-40B4-BE49-F238E27FC236}">
                <a16:creationId xmlns:a16="http://schemas.microsoft.com/office/drawing/2014/main" id="{99DF7738-FBCC-AD4D-BCE7-124B27018B39}"/>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2D243306-5DFD-1A48-B3A6-54C0899B4E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8" name="Graphic 7" descr="Checkbox Ticked with solid fill">
            <a:extLst>
              <a:ext uri="{FF2B5EF4-FFF2-40B4-BE49-F238E27FC236}">
                <a16:creationId xmlns:a16="http://schemas.microsoft.com/office/drawing/2014/main" id="{1DED6791-8AC1-8440-9162-15E280CD1B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8616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1928BB-17F5-5049-A203-DA5521EC5488}"/>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solidFill>
                  <a:schemeClr val="bg1"/>
                </a:solidFill>
              </a:rPr>
              <a:t>{DEMO}</a:t>
            </a:r>
          </a:p>
        </p:txBody>
      </p:sp>
      <p:pic>
        <p:nvPicPr>
          <p:cNvPr id="6" name="Picture 5">
            <a:extLst>
              <a:ext uri="{FF2B5EF4-FFF2-40B4-BE49-F238E27FC236}">
                <a16:creationId xmlns:a16="http://schemas.microsoft.com/office/drawing/2014/main" id="{8276EDC8-9D48-684F-A7FE-87619AD9995B}"/>
              </a:ext>
            </a:extLst>
          </p:cNvPr>
          <p:cNvPicPr>
            <a:picLocks noChangeAspect="1"/>
          </p:cNvPicPr>
          <p:nvPr/>
        </p:nvPicPr>
        <p:blipFill>
          <a:blip r:embed="rId2"/>
          <a:stretch>
            <a:fillRect/>
          </a:stretch>
        </p:blipFill>
        <p:spPr>
          <a:xfrm>
            <a:off x="11325485"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66D8EAC1-EC39-E64A-B725-2E9F2979C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8230" y="342322"/>
            <a:ext cx="373073" cy="373073"/>
          </a:xfrm>
          <a:prstGeom prst="rect">
            <a:avLst/>
          </a:prstGeom>
        </p:spPr>
      </p:pic>
      <p:pic>
        <p:nvPicPr>
          <p:cNvPr id="8" name="Graphic 7" descr="Checkbox Ticked with solid fill">
            <a:extLst>
              <a:ext uri="{FF2B5EF4-FFF2-40B4-BE49-F238E27FC236}">
                <a16:creationId xmlns:a16="http://schemas.microsoft.com/office/drawing/2014/main" id="{345D2FDD-4C34-F040-9F9C-42F3ED6F9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82338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RECAP</a:t>
            </a:r>
            <a:endParaRPr lang="bg-BG" dirty="0">
              <a:solidFill>
                <a:schemeClr val="bg1"/>
              </a:solidFill>
            </a:endParaRPr>
          </a:p>
        </p:txBody>
      </p:sp>
    </p:spTree>
    <p:extLst>
      <p:ext uri="{BB962C8B-B14F-4D97-AF65-F5344CB8AC3E}">
        <p14:creationId xmlns:p14="http://schemas.microsoft.com/office/powerpoint/2010/main" val="3743359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RECAP</a:t>
            </a:r>
            <a:endParaRPr lang="bg-BG" dirty="0">
              <a:solidFill>
                <a:schemeClr val="bg1"/>
              </a:solidFill>
            </a:endParaRPr>
          </a:p>
        </p:txBody>
      </p:sp>
      <p:sp>
        <p:nvSpPr>
          <p:cNvPr id="5" name="Textplatzhalter 8">
            <a:extLst>
              <a:ext uri="{FF2B5EF4-FFF2-40B4-BE49-F238E27FC236}">
                <a16:creationId xmlns:a16="http://schemas.microsoft.com/office/drawing/2014/main" id="{D5749C3C-DDE8-5F4E-A454-89F138BBF59A}"/>
              </a:ext>
            </a:extLst>
          </p:cNvPr>
          <p:cNvSpPr txBox="1">
            <a:spLocks/>
          </p:cNvSpPr>
          <p:nvPr/>
        </p:nvSpPr>
        <p:spPr bwMode="gray">
          <a:xfrm>
            <a:off x="347109" y="1425023"/>
            <a:ext cx="9279029" cy="48261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Wrote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Spec</a:t>
            </a:r>
          </a:p>
          <a:p>
            <a:pPr lvl="1"/>
            <a:r>
              <a:rPr lang="en-GB" sz="1600" dirty="0">
                <a:solidFill>
                  <a:schemeClr val="bg1"/>
                </a:solidFill>
                <a:latin typeface="Arial" panose="020B0604020202020204" pitchFamily="34" charset="0"/>
                <a:cs typeface="Arial" panose="020B0604020202020204" pitchFamily="34" charset="0"/>
              </a:rPr>
              <a:t>Easy, both human and machine readable.</a:t>
            </a:r>
          </a:p>
          <a:p>
            <a:r>
              <a:rPr lang="en-GB" sz="1600" b="1" i="1" dirty="0">
                <a:solidFill>
                  <a:schemeClr val="bg1"/>
                </a:solidFill>
                <a:latin typeface="Arial" panose="020B0604020202020204" pitchFamily="34" charset="0"/>
                <a:cs typeface="Arial" panose="020B0604020202020204" pitchFamily="34" charset="0"/>
              </a:rPr>
              <a:t>Used it and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-generator to generate a back-end server in Java and </a:t>
            </a:r>
            <a:r>
              <a:rPr lang="en-GB" sz="1600" b="1" i="1" dirty="0" err="1">
                <a:solidFill>
                  <a:schemeClr val="bg1"/>
                </a:solidFill>
                <a:latin typeface="Arial" panose="020B0604020202020204" pitchFamily="34" charset="0"/>
                <a:cs typeface="Arial" panose="020B0604020202020204" pitchFamily="34" charset="0"/>
              </a:rPr>
              <a:t>SpringBoot</a:t>
            </a:r>
            <a:endParaRPr lang="en-GB" sz="1600" b="1" i="1" dirty="0">
              <a:solidFill>
                <a:schemeClr val="bg1"/>
              </a:solidFill>
              <a:latin typeface="Arial" panose="020B0604020202020204" pitchFamily="34" charset="0"/>
              <a:cs typeface="Arial" panose="020B0604020202020204" pitchFamily="34" charset="0"/>
            </a:endParaRPr>
          </a:p>
          <a:p>
            <a:pPr lvl="1"/>
            <a:r>
              <a:rPr lang="en-GB" sz="1600" dirty="0">
                <a:solidFill>
                  <a:schemeClr val="bg1"/>
                </a:solidFill>
                <a:latin typeface="Arial" panose="020B0604020202020204" pitchFamily="34" charset="0"/>
                <a:cs typeface="Arial" panose="020B0604020202020204" pitchFamily="34" charset="0"/>
              </a:rPr>
              <a:t>Saves development time.</a:t>
            </a:r>
          </a:p>
          <a:p>
            <a:r>
              <a:rPr lang="en-GB" sz="1600" b="1" i="1" dirty="0">
                <a:solidFill>
                  <a:schemeClr val="bg1"/>
                </a:solidFill>
                <a:latin typeface="Arial" panose="020B0604020202020204" pitchFamily="34" charset="0"/>
                <a:cs typeface="Arial" panose="020B0604020202020204" pitchFamily="34" charset="0"/>
              </a:rPr>
              <a:t>Used it and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-generator to generate a front-end client in JavaScript and Angular</a:t>
            </a:r>
          </a:p>
          <a:p>
            <a:pPr lvl="1"/>
            <a:r>
              <a:rPr lang="en-GB" sz="1600" dirty="0">
                <a:solidFill>
                  <a:schemeClr val="bg1"/>
                </a:solidFill>
                <a:latin typeface="Arial" panose="020B0604020202020204" pitchFamily="34" charset="0"/>
                <a:cs typeface="Arial" panose="020B0604020202020204" pitchFamily="34" charset="0"/>
              </a:rPr>
              <a:t>Saves development time.</a:t>
            </a:r>
          </a:p>
          <a:p>
            <a:r>
              <a:rPr lang="en-GB" sz="1600" b="1" i="1" dirty="0">
                <a:solidFill>
                  <a:schemeClr val="bg1"/>
                </a:solidFill>
                <a:latin typeface="Arial" panose="020B0604020202020204" pitchFamily="34" charset="0"/>
                <a:cs typeface="Arial" panose="020B0604020202020204" pitchFamily="34" charset="0"/>
              </a:rPr>
              <a:t>Used Atlassian’s validator to add tests to the back-end server and validate our API</a:t>
            </a:r>
          </a:p>
          <a:p>
            <a:pPr lvl="1"/>
            <a:r>
              <a:rPr lang="en-GB" sz="1600" dirty="0">
                <a:solidFill>
                  <a:schemeClr val="bg1"/>
                </a:solidFill>
                <a:latin typeface="Arial" panose="020B0604020202020204" pitchFamily="34" charset="0"/>
                <a:cs typeface="Arial" panose="020B0604020202020204" pitchFamily="34" charset="0"/>
              </a:rPr>
              <a:t>Fast feedback loop.</a:t>
            </a:r>
          </a:p>
          <a:p>
            <a:r>
              <a:rPr lang="en-GB" sz="1600" b="1" i="1" dirty="0">
                <a:solidFill>
                  <a:schemeClr val="bg1"/>
                </a:solidFill>
                <a:latin typeface="Arial" panose="020B0604020202020204" pitchFamily="34" charset="0"/>
                <a:cs typeface="Arial" panose="020B0604020202020204" pitchFamily="34" charset="0"/>
              </a:rPr>
              <a:t>Used 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-validate to add tests to the front-end server and validate our API</a:t>
            </a:r>
          </a:p>
          <a:p>
            <a:pPr lvl="1"/>
            <a:r>
              <a:rPr lang="en-GB" sz="1600" dirty="0">
                <a:solidFill>
                  <a:schemeClr val="bg1"/>
                </a:solidFill>
                <a:latin typeface="Arial" panose="020B0604020202020204" pitchFamily="34" charset="0"/>
                <a:cs typeface="Arial" panose="020B0604020202020204" pitchFamily="34" charset="0"/>
              </a:rPr>
              <a:t>Fast feedback loop.</a:t>
            </a:r>
          </a:p>
          <a:p>
            <a:r>
              <a:rPr lang="en-GB" sz="1600" b="1" i="1" dirty="0">
                <a:solidFill>
                  <a:schemeClr val="bg1"/>
                </a:solidFill>
                <a:latin typeface="Arial" panose="020B0604020202020204" pitchFamily="34" charset="0"/>
                <a:cs typeface="Arial" panose="020B0604020202020204" pitchFamily="34" charset="0"/>
              </a:rPr>
              <a:t>Demonstrated how the tests fail if we breach our API contract</a:t>
            </a:r>
          </a:p>
          <a:p>
            <a:pPr lvl="1"/>
            <a:r>
              <a:rPr lang="en-GB" sz="1600" dirty="0">
                <a:solidFill>
                  <a:schemeClr val="bg1"/>
                </a:solidFill>
                <a:latin typeface="Arial" panose="020B0604020202020204" pitchFamily="34" charset="0"/>
                <a:cs typeface="Arial" panose="020B0604020202020204" pitchFamily="34" charset="0"/>
              </a:rPr>
              <a:t>Enforces the contract, making communication and development easier.</a:t>
            </a:r>
          </a:p>
        </p:txBody>
      </p:sp>
      <p:pic>
        <p:nvPicPr>
          <p:cNvPr id="6" name="Picture 5">
            <a:extLst>
              <a:ext uri="{FF2B5EF4-FFF2-40B4-BE49-F238E27FC236}">
                <a16:creationId xmlns:a16="http://schemas.microsoft.com/office/drawing/2014/main" id="{530F0D7C-EC26-2244-BB11-E45FBFF90DE6}"/>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292212D7-0479-E148-B64C-2BC5A4656E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8" name="Graphic 7" descr="Checkbox Ticked with solid fill">
            <a:extLst>
              <a:ext uri="{FF2B5EF4-FFF2-40B4-BE49-F238E27FC236}">
                <a16:creationId xmlns:a16="http://schemas.microsoft.com/office/drawing/2014/main" id="{266502E9-24F8-1141-A9EC-E6E9570148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18568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3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5">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3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5">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3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3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5">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 calcmode="lin" valueType="num">
                                      <p:cBhvr additive="base">
                                        <p:cTn id="51" dur="3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 calcmode="lin" valueType="num">
                                      <p:cBhvr additive="base">
                                        <p:cTn id="5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5">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5">
                                            <p:txEl>
                                              <p:pRg st="11" end="11"/>
                                            </p:txEl>
                                          </p:spTgt>
                                        </p:tgtEl>
                                        <p:attrNameLst>
                                          <p:attrName>style.visibility</p:attrName>
                                        </p:attrNameLst>
                                      </p:cBhvr>
                                      <p:to>
                                        <p:strVal val="visible"/>
                                      </p:to>
                                    </p:set>
                                    <p:anim calcmode="lin" valueType="num">
                                      <p:cBhvr additive="base">
                                        <p:cTn id="61" dur="300" fill="hold"/>
                                        <p:tgtEl>
                                          <p:spTgt spid="5">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5">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CLOSING THOUGHTS</a:t>
            </a:r>
            <a:endParaRPr lang="bg-BG" dirty="0">
              <a:solidFill>
                <a:schemeClr val="bg1"/>
              </a:solidFill>
            </a:endParaRPr>
          </a:p>
        </p:txBody>
      </p:sp>
    </p:spTree>
    <p:extLst>
      <p:ext uri="{BB962C8B-B14F-4D97-AF65-F5344CB8AC3E}">
        <p14:creationId xmlns:p14="http://schemas.microsoft.com/office/powerpoint/2010/main" val="304049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649229" y="-81352"/>
            <a:ext cx="8005215" cy="1048183"/>
          </a:xfrm>
        </p:spPr>
        <p:txBody>
          <a:bodyPr>
            <a:normAutofit fontScale="90000"/>
          </a:bodyPr>
          <a:lstStyle/>
          <a:p>
            <a:pPr algn="l"/>
            <a:r>
              <a:rPr lang="en-US" dirty="0">
                <a:solidFill>
                  <a:schemeClr val="bg1"/>
                </a:solidFill>
                <a:latin typeface="HelveticaNeueLT Pro 45 Lt" panose="020B0403020202020204" pitchFamily="34" charset="0"/>
              </a:rPr>
              <a:t>CLOSING THOUGHTS</a:t>
            </a:r>
            <a:endParaRPr lang="bg-BG" dirty="0">
              <a:solidFill>
                <a:schemeClr val="bg1"/>
              </a:solidFill>
            </a:endParaRPr>
          </a:p>
        </p:txBody>
      </p:sp>
      <p:sp>
        <p:nvSpPr>
          <p:cNvPr id="5" name="Textplatzhalter 8">
            <a:extLst>
              <a:ext uri="{FF2B5EF4-FFF2-40B4-BE49-F238E27FC236}">
                <a16:creationId xmlns:a16="http://schemas.microsoft.com/office/drawing/2014/main" id="{0A304322-BBC9-674A-B4ED-8AD3DB55544E}"/>
              </a:ext>
            </a:extLst>
          </p:cNvPr>
          <p:cNvSpPr txBox="1">
            <a:spLocks/>
          </p:cNvSpPr>
          <p:nvPr/>
        </p:nvSpPr>
        <p:spPr bwMode="gray">
          <a:xfrm>
            <a:off x="4502763" y="1761490"/>
            <a:ext cx="5795996" cy="4924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dirty="0">
                <a:solidFill>
                  <a:schemeClr val="bg1"/>
                </a:solidFill>
                <a:latin typeface="Arial" panose="020B0604020202020204" pitchFamily="34" charset="0"/>
                <a:cs typeface="Arial" panose="020B0604020202020204" pitchFamily="34" charset="0"/>
              </a:rPr>
              <a:t>"The handshake seals the </a:t>
            </a:r>
            <a:r>
              <a:rPr lang="en-GB" sz="1600" b="1" i="1" u="sng" dirty="0">
                <a:solidFill>
                  <a:schemeClr val="bg1"/>
                </a:solidFill>
                <a:latin typeface="Arial" panose="020B0604020202020204" pitchFamily="34" charset="0"/>
                <a:cs typeface="Arial" panose="020B0604020202020204" pitchFamily="34" charset="0"/>
              </a:rPr>
              <a:t>contract</a:t>
            </a:r>
          </a:p>
          <a:p>
            <a:pPr marL="0" indent="0" algn="ctr">
              <a:buNone/>
            </a:pPr>
            <a:r>
              <a:rPr lang="en-GB" sz="1600" dirty="0">
                <a:solidFill>
                  <a:schemeClr val="bg1"/>
                </a:solidFill>
                <a:latin typeface="Arial" panose="020B0604020202020204" pitchFamily="34" charset="0"/>
                <a:cs typeface="Arial" panose="020B0604020202020204" pitchFamily="34" charset="0"/>
              </a:rPr>
              <a:t>From the </a:t>
            </a:r>
            <a:r>
              <a:rPr lang="en-GB" sz="1600" b="1" i="1" u="sng" dirty="0">
                <a:solidFill>
                  <a:schemeClr val="bg1"/>
                </a:solidFill>
                <a:latin typeface="Arial" panose="020B0604020202020204" pitchFamily="34" charset="0"/>
                <a:cs typeface="Arial" panose="020B0604020202020204" pitchFamily="34" charset="0"/>
              </a:rPr>
              <a:t>contract</a:t>
            </a:r>
            <a:r>
              <a:rPr lang="en-GB" sz="1600" dirty="0">
                <a:solidFill>
                  <a:schemeClr val="bg1"/>
                </a:solidFill>
                <a:latin typeface="Arial" panose="020B0604020202020204" pitchFamily="34" charset="0"/>
                <a:cs typeface="Arial" panose="020B0604020202020204" pitchFamily="34" charset="0"/>
              </a:rPr>
              <a:t> there’s no turning back</a:t>
            </a:r>
          </a:p>
          <a:p>
            <a:pPr marL="0" indent="0" algn="ctr">
              <a:buNone/>
            </a:pPr>
            <a:r>
              <a:rPr lang="en-GB" sz="1600" dirty="0">
                <a:solidFill>
                  <a:schemeClr val="bg1"/>
                </a:solidFill>
                <a:latin typeface="Arial" panose="020B0604020202020204" pitchFamily="34" charset="0"/>
                <a:cs typeface="Arial" panose="020B0604020202020204" pitchFamily="34" charset="0"/>
              </a:rPr>
              <a:t>…</a:t>
            </a:r>
          </a:p>
          <a:p>
            <a:pPr marL="0" indent="0" algn="ctr">
              <a:buNone/>
            </a:pPr>
            <a:r>
              <a:rPr lang="en-GB" sz="1600" dirty="0">
                <a:solidFill>
                  <a:schemeClr val="bg1"/>
                </a:solidFill>
                <a:latin typeface="Arial" panose="020B0604020202020204" pitchFamily="34" charset="0"/>
                <a:cs typeface="Arial" panose="020B0604020202020204" pitchFamily="34" charset="0"/>
              </a:rPr>
              <a:t>The holiday was fun-packed</a:t>
            </a:r>
          </a:p>
          <a:p>
            <a:pPr marL="0" indent="0" algn="ctr">
              <a:buNone/>
            </a:pPr>
            <a:r>
              <a:rPr lang="en-GB" sz="1600" b="1" i="1" u="sng" dirty="0">
                <a:solidFill>
                  <a:schemeClr val="bg1"/>
                </a:solidFill>
                <a:latin typeface="Arial" panose="020B0604020202020204" pitchFamily="34" charset="0"/>
                <a:cs typeface="Arial" panose="020B0604020202020204" pitchFamily="34" charset="0"/>
              </a:rPr>
              <a:t>The contract, still intact</a:t>
            </a:r>
            <a:endParaRPr lang="en-GB" sz="1600" u="sng" dirty="0">
              <a:solidFill>
                <a:schemeClr val="bg1"/>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rPr>
              <a:t>…”</a:t>
            </a: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3BBE974-28CF-8844-ABDF-1CA7B4DD8EFF}"/>
              </a:ext>
            </a:extLst>
          </p:cNvPr>
          <p:cNvPicPr>
            <a:picLocks noChangeAspect="1"/>
          </p:cNvPicPr>
          <p:nvPr/>
        </p:nvPicPr>
        <p:blipFill>
          <a:blip r:embed="rId2"/>
          <a:stretch>
            <a:fillRect/>
          </a:stretch>
        </p:blipFill>
        <p:spPr>
          <a:xfrm>
            <a:off x="6414349" y="3910788"/>
            <a:ext cx="1556438" cy="670465"/>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C636D057-36BB-B341-B469-313142C66A6C}"/>
              </a:ext>
            </a:extLst>
          </p:cNvPr>
          <p:cNvPicPr>
            <a:picLocks noChangeAspect="1"/>
          </p:cNvPicPr>
          <p:nvPr/>
        </p:nvPicPr>
        <p:blipFill>
          <a:blip r:embed="rId3"/>
          <a:stretch>
            <a:fillRect/>
          </a:stretch>
        </p:blipFill>
        <p:spPr>
          <a:xfrm>
            <a:off x="6323249" y="5550542"/>
            <a:ext cx="1738638" cy="1121524"/>
          </a:xfrm>
          <a:prstGeom prst="rect">
            <a:avLst/>
          </a:prstGeom>
        </p:spPr>
      </p:pic>
      <p:pic>
        <p:nvPicPr>
          <p:cNvPr id="8" name="Picture 7">
            <a:extLst>
              <a:ext uri="{FF2B5EF4-FFF2-40B4-BE49-F238E27FC236}">
                <a16:creationId xmlns:a16="http://schemas.microsoft.com/office/drawing/2014/main" id="{1AE6E676-F2BE-F246-9657-07BE4B9DAB22}"/>
              </a:ext>
            </a:extLst>
          </p:cNvPr>
          <p:cNvPicPr>
            <a:picLocks noChangeAspect="1"/>
          </p:cNvPicPr>
          <p:nvPr/>
        </p:nvPicPr>
        <p:blipFill>
          <a:blip r:embed="rId4"/>
          <a:stretch>
            <a:fillRect/>
          </a:stretch>
        </p:blipFill>
        <p:spPr>
          <a:xfrm>
            <a:off x="6871319" y="4725069"/>
            <a:ext cx="865059" cy="866981"/>
          </a:xfrm>
          <a:prstGeom prst="rect">
            <a:avLst/>
          </a:prstGeom>
        </p:spPr>
      </p:pic>
      <p:sp>
        <p:nvSpPr>
          <p:cNvPr id="2" name="TextBox 1">
            <a:extLst>
              <a:ext uri="{FF2B5EF4-FFF2-40B4-BE49-F238E27FC236}">
                <a16:creationId xmlns:a16="http://schemas.microsoft.com/office/drawing/2014/main" id="{F9EA3C27-ED49-854C-8AAD-B0AE4A378D7B}"/>
              </a:ext>
            </a:extLst>
          </p:cNvPr>
          <p:cNvSpPr txBox="1"/>
          <p:nvPr/>
        </p:nvSpPr>
        <p:spPr>
          <a:xfrm>
            <a:off x="2590067" y="5923379"/>
            <a:ext cx="3825392" cy="769441"/>
          </a:xfrm>
          <a:prstGeom prst="rect">
            <a:avLst/>
          </a:prstGeom>
          <a:noFill/>
        </p:spPr>
        <p:txBody>
          <a:bodyPr wrap="square" rtlCol="0">
            <a:spAutoFit/>
          </a:bodyPr>
          <a:lstStyle/>
          <a:p>
            <a:r>
              <a:rPr lang="en-GB" sz="1100" dirty="0">
                <a:solidFill>
                  <a:schemeClr val="bg1"/>
                </a:solidFill>
                <a:latin typeface="Arial" panose="020B0604020202020204" pitchFamily="34" charset="0"/>
                <a:cs typeface="Arial" panose="020B0604020202020204" pitchFamily="34" charset="0"/>
              </a:rPr>
              <a:t>References:</a:t>
            </a:r>
          </a:p>
          <a:p>
            <a:r>
              <a:rPr lang="en-GB" sz="11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https://www.depechemode.de/lyrics/everything-counts-2/</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https://www.youtube.com/watch?v=1t-gK-9EIq4</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https://en.wikipedia.org/wiki/Everything_Counts</a:t>
            </a:r>
            <a:endParaRPr lang="en-GB" sz="11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8556995-6B32-694F-86B8-89F11A119DCA}"/>
              </a:ext>
            </a:extLst>
          </p:cNvPr>
          <p:cNvSpPr txBox="1"/>
          <p:nvPr/>
        </p:nvSpPr>
        <p:spPr>
          <a:xfrm>
            <a:off x="3809288" y="975143"/>
            <a:ext cx="6766560" cy="830997"/>
          </a:xfrm>
          <a:prstGeom prst="rect">
            <a:avLst/>
          </a:prstGeom>
          <a:noFill/>
        </p:spPr>
        <p:txBody>
          <a:bodyPr wrap="square" rtlCol="0">
            <a:spAutoFit/>
          </a:bodyPr>
          <a:lstStyle/>
          <a:p>
            <a:r>
              <a:rPr lang="en-GB" sz="1600" dirty="0">
                <a:solidFill>
                  <a:schemeClr val="bg1"/>
                </a:solidFill>
                <a:latin typeface="Arial" panose="020B0604020202020204" pitchFamily="34" charset="0"/>
                <a:cs typeface="Arial" panose="020B0604020202020204" pitchFamily="34" charset="0"/>
              </a:rPr>
              <a:t>I would like to leave you with some lyrics from the song </a:t>
            </a:r>
          </a:p>
          <a:p>
            <a:r>
              <a:rPr lang="en-GB" sz="1600" dirty="0">
                <a:solidFill>
                  <a:schemeClr val="bg1"/>
                </a:solidFill>
                <a:latin typeface="Arial" panose="020B0604020202020204" pitchFamily="34" charset="0"/>
                <a:cs typeface="Arial" panose="020B0604020202020204" pitchFamily="34" charset="0"/>
              </a:rPr>
              <a:t>“</a:t>
            </a:r>
            <a:r>
              <a:rPr lang="en-GB" sz="1600" b="1" i="1" dirty="0">
                <a:solidFill>
                  <a:schemeClr val="bg1"/>
                </a:solidFill>
                <a:latin typeface="Arial" panose="020B0604020202020204" pitchFamily="34" charset="0"/>
                <a:cs typeface="Arial" panose="020B0604020202020204" pitchFamily="34" charset="0"/>
              </a:rPr>
              <a:t>Everything Counts</a:t>
            </a:r>
            <a:r>
              <a:rPr lang="en-GB" sz="1600" dirty="0">
                <a:solidFill>
                  <a:schemeClr val="bg1"/>
                </a:solidFill>
                <a:latin typeface="Arial" panose="020B0604020202020204" pitchFamily="34" charset="0"/>
                <a:cs typeface="Arial" panose="020B0604020202020204" pitchFamily="34" charset="0"/>
              </a:rPr>
              <a:t>“ by </a:t>
            </a:r>
            <a:r>
              <a:rPr lang="en-GB" sz="1600" b="1" i="1" dirty="0">
                <a:solidFill>
                  <a:schemeClr val="bg1"/>
                </a:solidFill>
                <a:latin typeface="Arial" panose="020B0604020202020204" pitchFamily="34" charset="0"/>
                <a:cs typeface="Arial" panose="020B0604020202020204" pitchFamily="34" charset="0"/>
              </a:rPr>
              <a:t>Depeche Mode</a:t>
            </a:r>
            <a:r>
              <a:rPr lang="en-GB" sz="1600" dirty="0">
                <a:solidFill>
                  <a:schemeClr val="bg1"/>
                </a:solidFill>
                <a:latin typeface="Arial" panose="020B0604020202020204" pitchFamily="34" charset="0"/>
                <a:cs typeface="Arial" panose="020B0604020202020204" pitchFamily="34" charset="0"/>
              </a:rPr>
              <a:t>:</a:t>
            </a:r>
          </a:p>
          <a:p>
            <a:endParaRPr lang="en-GB" sz="1600" dirty="0"/>
          </a:p>
        </p:txBody>
      </p:sp>
    </p:spTree>
    <p:extLst>
      <p:ext uri="{BB962C8B-B14F-4D97-AF65-F5344CB8AC3E}">
        <p14:creationId xmlns:p14="http://schemas.microsoft.com/office/powerpoint/2010/main" val="3791745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REFERENCES</a:t>
            </a:r>
            <a:endParaRPr lang="bg-BG" dirty="0">
              <a:solidFill>
                <a:schemeClr val="bg1"/>
              </a:solidFill>
            </a:endParaRPr>
          </a:p>
        </p:txBody>
      </p:sp>
    </p:spTree>
    <p:extLst>
      <p:ext uri="{BB962C8B-B14F-4D97-AF65-F5344CB8AC3E}">
        <p14:creationId xmlns:p14="http://schemas.microsoft.com/office/powerpoint/2010/main" val="1949786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414E87-C1AD-464E-9B23-6936AFD4801F}"/>
              </a:ext>
            </a:extLst>
          </p:cNvPr>
          <p:cNvPicPr>
            <a:picLocks noChangeAspect="1"/>
          </p:cNvPicPr>
          <p:nvPr/>
        </p:nvPicPr>
        <p:blipFill>
          <a:blip r:embed="rId3"/>
          <a:stretch>
            <a:fillRect/>
          </a:stretch>
        </p:blipFill>
        <p:spPr>
          <a:xfrm>
            <a:off x="6159898" y="1173156"/>
            <a:ext cx="2048965" cy="2866342"/>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24E46FA3-9CFB-7244-BF28-86E0C6935463}"/>
              </a:ext>
            </a:extLst>
          </p:cNvPr>
          <p:cNvPicPr>
            <a:picLocks noChangeAspect="1"/>
          </p:cNvPicPr>
          <p:nvPr/>
        </p:nvPicPr>
        <p:blipFill>
          <a:blip r:embed="rId4"/>
          <a:stretch>
            <a:fillRect/>
          </a:stretch>
        </p:blipFill>
        <p:spPr>
          <a:xfrm>
            <a:off x="3452006" y="3159755"/>
            <a:ext cx="1841540" cy="1841540"/>
          </a:xfrm>
          <a:prstGeom prst="rect">
            <a:avLst/>
          </a:prstGeom>
        </p:spPr>
      </p:pic>
      <p:sp>
        <p:nvSpPr>
          <p:cNvPr id="8" name="TextBox 7">
            <a:extLst>
              <a:ext uri="{FF2B5EF4-FFF2-40B4-BE49-F238E27FC236}">
                <a16:creationId xmlns:a16="http://schemas.microsoft.com/office/drawing/2014/main" id="{51CF48E3-FE64-4D40-B2E4-CB2F7632DBA6}"/>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pic>
        <p:nvPicPr>
          <p:cNvPr id="9" name="Picture 8" descr="Shape&#10;&#10;Description automatically generated with low confidence">
            <a:extLst>
              <a:ext uri="{FF2B5EF4-FFF2-40B4-BE49-F238E27FC236}">
                <a16:creationId xmlns:a16="http://schemas.microsoft.com/office/drawing/2014/main" id="{054E8FC9-FE47-7045-8CCB-4E37EA6B0CE5}"/>
              </a:ext>
            </a:extLst>
          </p:cNvPr>
          <p:cNvPicPr>
            <a:picLocks noChangeAspect="1"/>
          </p:cNvPicPr>
          <p:nvPr/>
        </p:nvPicPr>
        <p:blipFill>
          <a:blip r:embed="rId4"/>
          <a:stretch>
            <a:fillRect/>
          </a:stretch>
        </p:blipFill>
        <p:spPr>
          <a:xfrm rot="13966987">
            <a:off x="5069114" y="3170362"/>
            <a:ext cx="1288937" cy="1288937"/>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1204C99A-70BD-EC40-9FF1-62D2A2224725}"/>
              </a:ext>
            </a:extLst>
          </p:cNvPr>
          <p:cNvPicPr>
            <a:picLocks noChangeAspect="1"/>
          </p:cNvPicPr>
          <p:nvPr/>
        </p:nvPicPr>
        <p:blipFill>
          <a:blip r:embed="rId4"/>
          <a:stretch>
            <a:fillRect/>
          </a:stretch>
        </p:blipFill>
        <p:spPr>
          <a:xfrm rot="2093701">
            <a:off x="4984050" y="4302314"/>
            <a:ext cx="788276" cy="788276"/>
          </a:xfrm>
          <a:prstGeom prst="rect">
            <a:avLst/>
          </a:prstGeom>
        </p:spPr>
      </p:pic>
      <p:sp>
        <p:nvSpPr>
          <p:cNvPr id="11" name="TextBox 10">
            <a:extLst>
              <a:ext uri="{FF2B5EF4-FFF2-40B4-BE49-F238E27FC236}">
                <a16:creationId xmlns:a16="http://schemas.microsoft.com/office/drawing/2014/main" id="{18A2EA4D-2575-F647-BE3F-5AA81F654481}"/>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spTree>
    <p:extLst>
      <p:ext uri="{BB962C8B-B14F-4D97-AF65-F5344CB8AC3E}">
        <p14:creationId xmlns:p14="http://schemas.microsoft.com/office/powerpoint/2010/main" val="1566229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REFERENCES</a:t>
            </a:r>
            <a:endParaRPr lang="bg-BG" dirty="0">
              <a:solidFill>
                <a:schemeClr val="bg1"/>
              </a:solidFill>
            </a:endParaRPr>
          </a:p>
        </p:txBody>
      </p:sp>
      <p:sp>
        <p:nvSpPr>
          <p:cNvPr id="4" name="Textplatzhalter 8">
            <a:extLst>
              <a:ext uri="{FF2B5EF4-FFF2-40B4-BE49-F238E27FC236}">
                <a16:creationId xmlns:a16="http://schemas.microsoft.com/office/drawing/2014/main" id="{FCEE1681-4FCB-1142-B085-937C2D031EB5}"/>
              </a:ext>
            </a:extLst>
          </p:cNvPr>
          <p:cNvSpPr txBox="1">
            <a:spLocks/>
          </p:cNvSpPr>
          <p:nvPr/>
        </p:nvSpPr>
        <p:spPr bwMode="gray">
          <a:xfrm>
            <a:off x="107122" y="1078236"/>
            <a:ext cx="9286260" cy="4640920"/>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bg1"/>
              </a:buClr>
            </a:pPr>
            <a:r>
              <a:rPr lang="en-GB" sz="900" dirty="0">
                <a:latin typeface="Arial" panose="020B0604020202020204" pitchFamily="34" charset="0"/>
                <a:cs typeface="Arial" panose="020B0604020202020204" pitchFamily="34" charset="0"/>
                <a:hlinkClick r:id="rId2"/>
              </a:rPr>
              <a:t>https://swagger.io/</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
              </a:rPr>
              <a:t>https://swagger.io/specification/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
              </a:rPr>
              <a:t>https://swagger.io/resources/articles/adopting-an-api-first-approach/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
              </a:rPr>
              <a:t>https://swagger.io/docs/specification/about/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
              </a:rPr>
              <a:t>https://swagger.io/blog/api-design/design-first-or-code-first-api-development/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7"/>
              </a:rPr>
              <a:t>https://openapi-generator.tech/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8"/>
              </a:rPr>
              <a:t>https://docs.pact.io/faq/convinceme/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9"/>
              </a:rPr>
              <a:t>https://pactflow.io/blog/why-contract-testing/?utm_source=ossdocs&amp;utm_campaign=convince_me_what_is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0"/>
              </a:rPr>
              <a:t>https://www.atlassian.com/blog/technology/spec-first-api-development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1"/>
              </a:rPr>
              <a:t>https://springframework.guru/defining-spring-cloud-contracts-in-open-api/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2"/>
              </a:rPr>
              <a:t>https://springframework.guru/using-swagger-request-validator-to-validate-spring-cloud-contracts/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3"/>
              </a:rPr>
              <a:t>https://springframework.guru/using-spring-cloud-contract-for-consumer-driven-contracts/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4"/>
              </a:rPr>
              <a:t>https://openpracticelibrary.com/practice/contract-first-development/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5"/>
              </a:rPr>
              <a:t>https://link.springer.com/chapter/10.1007/978-3-540-71289-3_2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6"/>
              </a:rPr>
              <a:t>https://dzone.com/articles/an-api-first-development-approach-1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7"/>
              </a:rPr>
              <a:t>https://medium.com/better-practices/api-first-software-development-for-modern-organizations-fdbfba9a66d3</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8"/>
              </a:rPr>
              <a:t>https://xkcd.com/1172/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9"/>
              </a:rPr>
              <a:t>https://openclipart.org/detail/193532/contract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0"/>
              </a:rPr>
              <a:t>https://apievangelist.com/2019/07/15/what-is-an-api-contract/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1"/>
              </a:rPr>
              <a:t>https://apisyouwonthate.com/blog/api-design-first-vs-code-first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2"/>
              </a:rPr>
              <a:t>https://www.visual-paradigm.com/guide/development/code-first-vs-design-first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3"/>
              </a:rPr>
              <a:t>https://smartbear.com/blog/embracing-an-api-design-first-approach/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4"/>
              </a:rPr>
              <a:t>https://www.depechemode.de/lyrics/everything-counts-2/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5"/>
              </a:rPr>
              <a:t>https://www.youtube.com/watch?v=1t-gK-9EIq4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6"/>
              </a:rPr>
              <a:t>https://en.wikipedia.org/wiki/Everything_Counts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7"/>
              </a:rPr>
              <a:t>https://github.com/npm/logos/blob/master/npm%20logo/npm-logo-red.png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8"/>
              </a:rPr>
              <a:t>https://www.npmjs.com/package/express-openapi-validate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9"/>
              </a:rPr>
              <a:t>https://www.npmjs.com/package/express-openapi-validator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0"/>
              </a:rPr>
              <a:t>https://de.wikipedia.org/wiki/Datei:Java-Logo.svg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1"/>
              </a:rPr>
              <a:t>https://en.wikipedia.org/wiki/TypeScript#/media/File:Typescript_logo_2020.svg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2"/>
              </a:rPr>
              <a:t>https://commons.wikimedia.org/wiki/File:JavaScript-logo.png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3"/>
              </a:rPr>
              <a:t>https://spring.io/trademarks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4"/>
              </a:rPr>
              <a:t>https://angular.io/presskit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5"/>
              </a:rPr>
              <a:t>https://twitter.com/SmartBear/status/914901646848679937</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6"/>
              </a:rPr>
              <a:t>https://www.teepublic.com/de/t-shirt/12045954-i-turn-ipa-into-api-coding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7"/>
              </a:rPr>
              <a:t>https://openclipart.org/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8"/>
              </a:rPr>
              <a:t>http://clipart-library.com/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9"/>
              </a:rPr>
              <a:t>https://openclipart.org/detail/104323/integrated-development-environment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0"/>
              </a:rPr>
              <a:t>https://en.wikipedia.org/wiki/Schwarz_Gruppe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https://www.bbc.com/</a:t>
            </a: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https://en.wikipedia.org/wiki/BBC</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2"/>
              </a:rPr>
              <a:t>https://www.twilio.com/company/brand</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3"/>
              </a:rPr>
              <a:t>http://clipart-library.com/clipart/377169.htm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4"/>
              </a:rPr>
              <a:t>https://www.docker.com/company/newsroom/media-resources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5"/>
              </a:rPr>
              <a:t>https://www.mongodb.com/brand-resources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6"/>
              </a:rPr>
              <a:t>http://clipart-library.com/clip-art/214-2149139_engineer-clipart-construction-plan-blue-safety-icon-png.htm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7"/>
              </a:rPr>
              <a:t>http://clipart-library.com/clip-art/light-bulb-clipart-transparent-12.htm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8"/>
              </a:rPr>
              <a:t>https://openclipart.org/detail/237988/file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9"/>
              </a:rPr>
              <a:t>https://openclipart.org/detail/188833/document-pictogram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0"/>
              </a:rPr>
              <a:t>https://openclipart.org/detail/320714/man-in-business-suit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1"/>
              </a:rPr>
              <a:t>https://pixabay.com/illustrations/group-discussion-human-personal-1962592/</a:t>
            </a:r>
            <a:endParaRPr lang="en-GB" sz="900" dirty="0">
              <a:latin typeface="Arial" panose="020B0604020202020204" pitchFamily="34" charset="0"/>
              <a:cs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5F2E38A2-22C7-E643-8FE5-E368A31F13F0}"/>
              </a:ext>
            </a:extLst>
          </p:cNvPr>
          <p:cNvPicPr>
            <a:picLocks noChangeAspect="1"/>
          </p:cNvPicPr>
          <p:nvPr/>
        </p:nvPicPr>
        <p:blipFill>
          <a:blip r:embed="rId52"/>
          <a:stretch>
            <a:fillRect/>
          </a:stretch>
        </p:blipFill>
        <p:spPr>
          <a:xfrm>
            <a:off x="11812663" y="665151"/>
            <a:ext cx="379337" cy="379337"/>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2BA02ED-AC45-6049-8266-AC06A78E9B13}"/>
              </a:ext>
            </a:extLst>
          </p:cNvPr>
          <p:cNvPicPr>
            <a:picLocks noChangeAspect="1"/>
          </p:cNvPicPr>
          <p:nvPr/>
        </p:nvPicPr>
        <p:blipFill>
          <a:blip r:embed="rId53"/>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086113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REFERENCES</a:t>
            </a:r>
            <a:endParaRPr lang="bg-BG" dirty="0">
              <a:solidFill>
                <a:schemeClr val="bg1"/>
              </a:solidFill>
            </a:endParaRPr>
          </a:p>
        </p:txBody>
      </p:sp>
      <p:pic>
        <p:nvPicPr>
          <p:cNvPr id="5" name="Picture 4" descr="Shape&#10;&#10;Description automatically generated with low confidence">
            <a:extLst>
              <a:ext uri="{FF2B5EF4-FFF2-40B4-BE49-F238E27FC236}">
                <a16:creationId xmlns:a16="http://schemas.microsoft.com/office/drawing/2014/main" id="{5F2E38A2-22C7-E643-8FE5-E368A31F13F0}"/>
              </a:ext>
            </a:extLst>
          </p:cNvPr>
          <p:cNvPicPr>
            <a:picLocks noChangeAspect="1"/>
          </p:cNvPicPr>
          <p:nvPr/>
        </p:nvPicPr>
        <p:blipFill>
          <a:blip r:embed="rId2"/>
          <a:stretch>
            <a:fillRect/>
          </a:stretch>
        </p:blipFill>
        <p:spPr>
          <a:xfrm>
            <a:off x="11812663" y="665151"/>
            <a:ext cx="379337" cy="379337"/>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2BA02ED-AC45-6049-8266-AC06A78E9B13}"/>
              </a:ext>
            </a:extLst>
          </p:cNvPr>
          <p:cNvPicPr>
            <a:picLocks noChangeAspect="1"/>
          </p:cNvPicPr>
          <p:nvPr/>
        </p:nvPicPr>
        <p:blipFill>
          <a:blip r:embed="rId3"/>
          <a:stretch>
            <a:fillRect/>
          </a:stretch>
        </p:blipFill>
        <p:spPr>
          <a:xfrm>
            <a:off x="11430758" y="95328"/>
            <a:ext cx="542389" cy="732958"/>
          </a:xfrm>
          <a:prstGeom prst="rect">
            <a:avLst/>
          </a:prstGeom>
        </p:spPr>
      </p:pic>
      <p:sp>
        <p:nvSpPr>
          <p:cNvPr id="7" name="Textplatzhalter 8">
            <a:extLst>
              <a:ext uri="{FF2B5EF4-FFF2-40B4-BE49-F238E27FC236}">
                <a16:creationId xmlns:a16="http://schemas.microsoft.com/office/drawing/2014/main" id="{6B17EA71-2E50-4447-8658-9D824D0D5561}"/>
              </a:ext>
            </a:extLst>
          </p:cNvPr>
          <p:cNvSpPr txBox="1">
            <a:spLocks/>
          </p:cNvSpPr>
          <p:nvPr/>
        </p:nvSpPr>
        <p:spPr bwMode="gray">
          <a:xfrm>
            <a:off x="107122" y="1125213"/>
            <a:ext cx="9277947" cy="453575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bg1"/>
              </a:buClr>
            </a:pPr>
            <a:r>
              <a:rPr lang="en-GB" sz="900" dirty="0">
                <a:latin typeface="Arial" panose="020B0604020202020204" pitchFamily="34" charset="0"/>
                <a:cs typeface="Arial" panose="020B0604020202020204" pitchFamily="34" charset="0"/>
                <a:hlinkClick r:id="rId4"/>
              </a:rPr>
              <a:t>https://www.openapis.org/wp-content/uploads/sites/3/2016/10/OpenAPI_Pantone.png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
              </a:rPr>
              <a:t>https://openapi-generator.tech/img/mono-logo.svg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
              </a:rPr>
              <a:t>http://clipart-library.com/clipart/lego-clipart-57.htm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7"/>
              </a:rPr>
              <a:t>https://openclipart.org/detail/237996/package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8"/>
              </a:rPr>
              <a:t>https://openclipart.org/detail/188650/search-ideogram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9"/>
              </a:rPr>
              <a:t>https://openclipart.org/detail/190964/design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0"/>
              </a:rPr>
              <a:t>https://en.wikipedia.org/wiki/Swagger_(software)#/media/File:Swagger-logo.png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1"/>
              </a:rPr>
              <a:t>http://clipart-library.com/clipart/agreement-cliparts_14.htm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2"/>
              </a:rPr>
              <a:t>https://openclipart.org/detail/250266/cruz</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3"/>
              </a:rPr>
              <a:t>https://openclipart.org/detail/194308/dev-minus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4"/>
              </a:rPr>
              <a:t>https://openclipart.org/detail/275842/sisyphus-overcoming-silhouette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5"/>
              </a:rPr>
              <a:t>https://openclipart.org/detail/307282/shaking-hands-silhouette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6"/>
              </a:rPr>
              <a:t>https://openclipart.org/detail/215760/simple-gear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7"/>
              </a:rPr>
              <a:t>https://openclipart.org/detail/305632/beer-and-barley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8"/>
              </a:rPr>
              <a:t>https://www.euronatur.org/en/what-we-do/endangered-species/wolf/wolves-in-europe/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9"/>
              </a:rPr>
              <a:t>http://www.wolfmatters.org/wolf-facts.html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0"/>
              </a:rPr>
              <a:t>https://www.nathab.com/blog/8-incredible-wolf-facts-everyone-should-know/</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1"/>
              </a:rPr>
              <a:t>https://www.treehugger.com/wolf-facts-5120321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2"/>
              </a:rPr>
              <a:t>https://onekindplanet.org/animal/wolf-grey/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3"/>
              </a:rPr>
              <a:t>https://www.factretriever.com/wolves-facts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4"/>
              </a:rPr>
              <a:t>https://facts.net/nature/animals/wolf-facts/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5"/>
              </a:rPr>
              <a:t>https://openclipart.org/detail/276597/brain-profile-line-art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6"/>
              </a:rPr>
              <a:t>http://clipart-library.com/clip-art/308-3080052_freetoedit-silhouette-art-night-sky-moon-disney-wolf.htm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7"/>
              </a:rPr>
              <a:t>https://www.duunddastier.de/wp-content/uploads/2018/09/Wolf_Titelthema_c_Fotolia_DUDT-3-18_Beitragsbild.jpg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8"/>
              </a:rPr>
              <a:t>https://www.animalsprints.com/p/491/gray-timber-wolf-pair-canis-lupus-bozeman-area-7992771.jpg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9"/>
              </a:rPr>
              <a:t>https://i.pinimg.com/originals/3c/1c/3d/3c1c3d238f290b47d4fdaa054c3d9616.jpg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0"/>
              </a:rPr>
              <a:t>https://i.pinimg.com/736x/6d/9f/53/6d9f5334e36f1ee02c73660a8247d185.jpg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1"/>
              </a:rPr>
              <a:t>https://howlingforjustice.files.wordpress.com/2011/09/howling-wolf-1.jpg?w=584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2"/>
              </a:rPr>
              <a:t>https://www.treehugger.com/thmb/ACY907vXT6tiv9IR3GxkfFyU-VQ=/2113x0/filters:no_upscale():max_bytes(150000):strip_icc():format(webp)/GettyImages-1049557440-213fbe0089654a8684b2e081a5991963.jpg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3"/>
              </a:rPr>
              <a:t>https://openclipart.org/detail/124147/wolf-3</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4"/>
              </a:rPr>
              <a:t>https://openclipart.org/detail/26795/siamese-cat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5"/>
              </a:rPr>
              <a:t>https://openclipart.org/detail/313039/german-shepherd-sketch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6"/>
              </a:rPr>
              <a:t>https://www.oreilly.com/library/view/head-first-java/0596009208/</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7"/>
              </a:rPr>
              <a:t>https://www.oreilly.com/library/view/head-first-design/0596007124/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8"/>
              </a:rPr>
              <a:t>https://en.wikipedia.org/wiki/API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9"/>
              </a:rPr>
              <a:t>https://www.mulesoft.com/resources/api/what-is-an-api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0"/>
              </a:rPr>
              <a:t>https://blog.axway.com/amplify-products/api-management/what-is-an-api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https://openclipart.org/detail/13273/server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2"/>
              </a:rPr>
              <a:t>https://openclipart.org/detail/318251/multiple-screens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3"/>
              </a:rPr>
              <a:t>https://media-exp1.licdn.com/dms/image/C4D22AQG_QxsuoBiHuQ/feedshare-shrink_800/0/1636456936477?e=1639612800&amp;v=beta&amp;t=EKHU4qisLTVnkM94SnZBp8SJLXAcjmAG04SInP_2VqY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4"/>
              </a:rPr>
              <a:t>https://twitter.com/tompahoward/status/1458618578500874242/photo/1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5"/>
              </a:rPr>
              <a:t>https://stackoverflow.com/questions/63834848/how-to-document-graphql-with-swagger-openapi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6"/>
              </a:rPr>
              <a:t>https://github.com/graphql/graphql-playground</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7"/>
              </a:rPr>
              <a:t>https://github.com/IBM/openapi-to-graphql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8"/>
              </a:rPr>
              <a:t>https://github.com/yarax/swagger-to-graphql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9"/>
              </a:rPr>
              <a:t>https://loopback.io/openapi-to-graphql.html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0"/>
              </a:rPr>
              <a:t>https://en.wikipedia.org/wiki/GraphQL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1"/>
              </a:rPr>
              <a:t>https://www.akana.com/blog/api-first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2"/>
              </a:rPr>
              <a:t>https://auth0.com/blog/the-business-value-of-api-first-design/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3"/>
              </a:rPr>
              <a:t>https://stoplight.io/case-studies/wefox/</a:t>
            </a: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6894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QUESTIONS</a:t>
            </a:r>
            <a:endParaRPr lang="bg-BG" dirty="0">
              <a:solidFill>
                <a:schemeClr val="bg1"/>
              </a:solidFill>
            </a:endParaRPr>
          </a:p>
        </p:txBody>
      </p:sp>
    </p:spTree>
    <p:extLst>
      <p:ext uri="{BB962C8B-B14F-4D97-AF65-F5344CB8AC3E}">
        <p14:creationId xmlns:p14="http://schemas.microsoft.com/office/powerpoint/2010/main" val="1197913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8">
            <a:extLst>
              <a:ext uri="{FF2B5EF4-FFF2-40B4-BE49-F238E27FC236}">
                <a16:creationId xmlns:a16="http://schemas.microsoft.com/office/drawing/2014/main" id="{E5E9E8CC-8B16-CA4E-96A7-3A15D5525E01}"/>
              </a:ext>
            </a:extLst>
          </p:cNvPr>
          <p:cNvSpPr txBox="1">
            <a:spLocks/>
          </p:cNvSpPr>
          <p:nvPr/>
        </p:nvSpPr>
        <p:spPr bwMode="gray">
          <a:xfrm>
            <a:off x="203723" y="280146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600" b="1" i="1" dirty="0">
                <a:solidFill>
                  <a:schemeClr val="bg1"/>
                </a:solidFill>
                <a:latin typeface="Arial" panose="020B0604020202020204" pitchFamily="34" charset="0"/>
                <a:cs typeface="Arial" panose="020B0604020202020204" pitchFamily="34" charset="0"/>
              </a:rPr>
              <a:t>Can you use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for </a:t>
            </a:r>
            <a:r>
              <a:rPr lang="en-GB" sz="1600" b="1" i="1" dirty="0" err="1">
                <a:solidFill>
                  <a:schemeClr val="bg1"/>
                </a:solidFill>
                <a:latin typeface="Arial" panose="020B0604020202020204" pitchFamily="34" charset="0"/>
                <a:cs typeface="Arial" panose="020B0604020202020204" pitchFamily="34" charset="0"/>
              </a:rPr>
              <a:t>GraphQL</a:t>
            </a:r>
            <a:r>
              <a:rPr lang="en-GB" sz="1600" b="1" i="1" dirty="0">
                <a:solidFill>
                  <a:schemeClr val="bg1"/>
                </a:solidFill>
                <a:latin typeface="Arial" panose="020B0604020202020204" pitchFamily="34" charset="0"/>
                <a:cs typeface="Arial" panose="020B0604020202020204" pitchFamily="34" charset="0"/>
              </a:rPr>
              <a:t>?</a:t>
            </a:r>
          </a:p>
          <a:p>
            <a:pPr>
              <a:buFont typeface="Wingdings" pitchFamily="2" charset="2"/>
              <a:buChar char="§"/>
            </a:pPr>
            <a:endParaRPr lang="en-GB" sz="1600" b="1" i="1" dirty="0">
              <a:solidFill>
                <a:schemeClr val="bg1"/>
              </a:solidFill>
              <a:latin typeface="Arial" panose="020B0604020202020204" pitchFamily="34" charset="0"/>
              <a:cs typeface="Arial" panose="020B0604020202020204" pitchFamily="34" charset="0"/>
            </a:endParaRPr>
          </a:p>
        </p:txBody>
      </p:sp>
      <p:pic>
        <p:nvPicPr>
          <p:cNvPr id="15" name="Picture 14" descr="Shape&#10;&#10;Description automatically generated with low confidence">
            <a:extLst>
              <a:ext uri="{FF2B5EF4-FFF2-40B4-BE49-F238E27FC236}">
                <a16:creationId xmlns:a16="http://schemas.microsoft.com/office/drawing/2014/main" id="{239FE677-B42C-8041-8672-97442D7273AA}"/>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16" name="Picture 15" descr="Shape, rectangle&#10;&#10;Description automatically generated">
            <a:extLst>
              <a:ext uri="{FF2B5EF4-FFF2-40B4-BE49-F238E27FC236}">
                <a16:creationId xmlns:a16="http://schemas.microsoft.com/office/drawing/2014/main" id="{5199C601-83F6-7846-8A9A-1B04EF4E7B8E}"/>
              </a:ext>
            </a:extLst>
          </p:cNvPr>
          <p:cNvPicPr>
            <a:picLocks noChangeAspect="1"/>
          </p:cNvPicPr>
          <p:nvPr/>
        </p:nvPicPr>
        <p:blipFill>
          <a:blip r:embed="rId4"/>
          <a:stretch>
            <a:fillRect/>
          </a:stretch>
        </p:blipFill>
        <p:spPr>
          <a:xfrm>
            <a:off x="4325825" y="422546"/>
            <a:ext cx="3246284" cy="6186071"/>
          </a:xfrm>
          <a:prstGeom prst="rect">
            <a:avLst/>
          </a:prstGeom>
        </p:spPr>
      </p:pic>
      <p:pic>
        <p:nvPicPr>
          <p:cNvPr id="17" name="Picture 16">
            <a:extLst>
              <a:ext uri="{FF2B5EF4-FFF2-40B4-BE49-F238E27FC236}">
                <a16:creationId xmlns:a16="http://schemas.microsoft.com/office/drawing/2014/main" id="{F6A13A2A-D09B-EE46-B69C-3FBBF787DD5F}"/>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18" name="Graphic 17">
            <a:extLst>
              <a:ext uri="{FF2B5EF4-FFF2-40B4-BE49-F238E27FC236}">
                <a16:creationId xmlns:a16="http://schemas.microsoft.com/office/drawing/2014/main" id="{A40E6289-8F3F-9948-8CCE-4CC7263366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19" name="Right Arrow 18">
            <a:extLst>
              <a:ext uri="{FF2B5EF4-FFF2-40B4-BE49-F238E27FC236}">
                <a16:creationId xmlns:a16="http://schemas.microsoft.com/office/drawing/2014/main" id="{3541ED16-F5DF-CD47-B132-EA047D1693ED}"/>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platzhalter 8">
            <a:extLst>
              <a:ext uri="{FF2B5EF4-FFF2-40B4-BE49-F238E27FC236}">
                <a16:creationId xmlns:a16="http://schemas.microsoft.com/office/drawing/2014/main" id="{75E104D3-B749-1442-9F56-84E4DE1BDC4C}"/>
              </a:ext>
            </a:extLst>
          </p:cNvPr>
          <p:cNvSpPr txBox="1">
            <a:spLocks/>
          </p:cNvSpPr>
          <p:nvPr/>
        </p:nvSpPr>
        <p:spPr bwMode="gray">
          <a:xfrm>
            <a:off x="7731877" y="2801464"/>
            <a:ext cx="4242356" cy="2806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Tools for translation:</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https://github.com/IBM/openapi-to-graphql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https://github.com/yarax/swagger-to-graphql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https://loopback.io/openapi-to-graphql.html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endParaRPr lang="en-GB" sz="1600" dirty="0">
              <a:solidFill>
                <a:schemeClr val="bg1"/>
              </a:solidFill>
              <a:latin typeface="Arial" panose="020B0604020202020204" pitchFamily="34" charset="0"/>
              <a:cs typeface="Arial" panose="020B0604020202020204" pitchFamily="34" charset="0"/>
            </a:endParaRPr>
          </a:p>
        </p:txBody>
      </p:sp>
      <p:sp>
        <p:nvSpPr>
          <p:cNvPr id="21" name="Textplatzhalter 8">
            <a:extLst>
              <a:ext uri="{FF2B5EF4-FFF2-40B4-BE49-F238E27FC236}">
                <a16:creationId xmlns:a16="http://schemas.microsoft.com/office/drawing/2014/main" id="{D5F61E57-250F-FB4A-893D-A291534ECAFF}"/>
              </a:ext>
            </a:extLst>
          </p:cNvPr>
          <p:cNvSpPr txBox="1">
            <a:spLocks/>
          </p:cNvSpPr>
          <p:nvPr/>
        </p:nvSpPr>
        <p:spPr bwMode="gray">
          <a:xfrm>
            <a:off x="468396" y="3252927"/>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No.</a:t>
            </a:r>
            <a:endParaRPr lang="en-GB" sz="1600" dirty="0">
              <a:solidFill>
                <a:schemeClr val="bg1"/>
              </a:solidFill>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BB3190CD-E4C9-8F4B-A6EE-FCCCAE308EC0}"/>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ICEBREAKER QUESTION</a:t>
            </a:r>
            <a:endParaRPr lang="bg-BG" dirty="0">
              <a:solidFill>
                <a:schemeClr val="bg1"/>
              </a:solidFill>
            </a:endParaRPr>
          </a:p>
        </p:txBody>
      </p:sp>
    </p:spTree>
    <p:extLst>
      <p:ext uri="{BB962C8B-B14F-4D97-AF65-F5344CB8AC3E}">
        <p14:creationId xmlns:p14="http://schemas.microsoft.com/office/powerpoint/2010/main" val="239242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3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300" fill="hold"/>
                                        <p:tgtEl>
                                          <p:spTgt spid="21"/>
                                        </p:tgtEl>
                                        <p:attrNameLst>
                                          <p:attrName>ppt_x</p:attrName>
                                        </p:attrNameLst>
                                      </p:cBhvr>
                                      <p:tavLst>
                                        <p:tav tm="0">
                                          <p:val>
                                            <p:strVal val="0-#ppt_w/2"/>
                                          </p:val>
                                        </p:tav>
                                        <p:tav tm="100000">
                                          <p:val>
                                            <p:strVal val="#ppt_x"/>
                                          </p:val>
                                        </p:tav>
                                      </p:tavLst>
                                    </p:anim>
                                    <p:anim calcmode="lin" valueType="num">
                                      <p:cBhvr additive="base">
                                        <p:cTn id="14" dur="3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300" fill="hold"/>
                                        <p:tgtEl>
                                          <p:spTgt spid="16"/>
                                        </p:tgtEl>
                                        <p:attrNameLst>
                                          <p:attrName>ppt_x</p:attrName>
                                        </p:attrNameLst>
                                      </p:cBhvr>
                                      <p:tavLst>
                                        <p:tav tm="0">
                                          <p:val>
                                            <p:strVal val="0-#ppt_w/2"/>
                                          </p:val>
                                        </p:tav>
                                        <p:tav tm="100000">
                                          <p:val>
                                            <p:strVal val="#ppt_x"/>
                                          </p:val>
                                        </p:tav>
                                      </p:tavLst>
                                    </p:anim>
                                    <p:anim calcmode="lin" valueType="num">
                                      <p:cBhvr additive="base">
                                        <p:cTn id="20" dur="3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300" fill="hold"/>
                                        <p:tgtEl>
                                          <p:spTgt spid="17"/>
                                        </p:tgtEl>
                                        <p:attrNameLst>
                                          <p:attrName>ppt_x</p:attrName>
                                        </p:attrNameLst>
                                      </p:cBhvr>
                                      <p:tavLst>
                                        <p:tav tm="0">
                                          <p:val>
                                            <p:strVal val="0-#ppt_w/2"/>
                                          </p:val>
                                        </p:tav>
                                        <p:tav tm="100000">
                                          <p:val>
                                            <p:strVal val="#ppt_x"/>
                                          </p:val>
                                        </p:tav>
                                      </p:tavLst>
                                    </p:anim>
                                    <p:anim calcmode="lin" valueType="num">
                                      <p:cBhvr additive="base">
                                        <p:cTn id="26" dur="3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300" fill="hold"/>
                                        <p:tgtEl>
                                          <p:spTgt spid="19"/>
                                        </p:tgtEl>
                                        <p:attrNameLst>
                                          <p:attrName>ppt_x</p:attrName>
                                        </p:attrNameLst>
                                      </p:cBhvr>
                                      <p:tavLst>
                                        <p:tav tm="0">
                                          <p:val>
                                            <p:strVal val="0-#ppt_w/2"/>
                                          </p:val>
                                        </p:tav>
                                        <p:tav tm="100000">
                                          <p:val>
                                            <p:strVal val="#ppt_x"/>
                                          </p:val>
                                        </p:tav>
                                      </p:tavLst>
                                    </p:anim>
                                    <p:anim calcmode="lin" valueType="num">
                                      <p:cBhvr additive="base">
                                        <p:cTn id="32" dur="3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300" fill="hold"/>
                                        <p:tgtEl>
                                          <p:spTgt spid="18"/>
                                        </p:tgtEl>
                                        <p:attrNameLst>
                                          <p:attrName>ppt_x</p:attrName>
                                        </p:attrNameLst>
                                      </p:cBhvr>
                                      <p:tavLst>
                                        <p:tav tm="0">
                                          <p:val>
                                            <p:strVal val="0-#ppt_w/2"/>
                                          </p:val>
                                        </p:tav>
                                        <p:tav tm="100000">
                                          <p:val>
                                            <p:strVal val="#ppt_x"/>
                                          </p:val>
                                        </p:tav>
                                      </p:tavLst>
                                    </p:anim>
                                    <p:anim calcmode="lin" valueType="num">
                                      <p:cBhvr additive="base">
                                        <p:cTn id="38" dur="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 fill="hold"/>
                                        <p:tgtEl>
                                          <p:spTgt spid="20"/>
                                        </p:tgtEl>
                                        <p:attrNameLst>
                                          <p:attrName>ppt_x</p:attrName>
                                        </p:attrNameLst>
                                      </p:cBhvr>
                                      <p:tavLst>
                                        <p:tav tm="0">
                                          <p:val>
                                            <p:strVal val="0-#ppt_w/2"/>
                                          </p:val>
                                        </p:tav>
                                        <p:tav tm="100000">
                                          <p:val>
                                            <p:strVal val="#ppt_x"/>
                                          </p:val>
                                        </p:tav>
                                      </p:tavLst>
                                    </p:anim>
                                    <p:anim calcmode="lin" valueType="num">
                                      <p:cBhvr additive="base">
                                        <p:cTn id="44" dur="3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1420" y="114676"/>
            <a:ext cx="4276436" cy="866226"/>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CONTACTS</a:t>
            </a:r>
            <a:endParaRPr lang="bg-BG" dirty="0">
              <a:solidFill>
                <a:srgbClr val="3B0043"/>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972" y="4428448"/>
            <a:ext cx="1221736" cy="11344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665" y="261662"/>
            <a:ext cx="2532749" cy="6858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7957" y="-623454"/>
            <a:ext cx="2062026" cy="274274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209" y="5332210"/>
            <a:ext cx="1221736" cy="113446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1543" y="5330181"/>
            <a:ext cx="1221736" cy="1134469"/>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902" y="4428448"/>
            <a:ext cx="1221736" cy="113446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2380" y="261662"/>
            <a:ext cx="2532749" cy="6858000"/>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0336" y="4402897"/>
            <a:ext cx="1281248" cy="1185570"/>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12711" y="261662"/>
            <a:ext cx="2530492" cy="6858000"/>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62298" y="5330181"/>
            <a:ext cx="1276556" cy="1185373"/>
          </a:xfrm>
          <a:prstGeom prst="rect">
            <a:avLst/>
          </a:prstGeom>
        </p:spPr>
      </p:pic>
      <p:sp>
        <p:nvSpPr>
          <p:cNvPr id="13" name="Textplatzhalter 16">
            <a:extLst>
              <a:ext uri="{FF2B5EF4-FFF2-40B4-BE49-F238E27FC236}">
                <a16:creationId xmlns:a16="http://schemas.microsoft.com/office/drawing/2014/main" id="{07E6AAA1-16D8-E243-8C78-52A63C5E7294}"/>
              </a:ext>
            </a:extLst>
          </p:cNvPr>
          <p:cNvSpPr txBox="1">
            <a:spLocks/>
          </p:cNvSpPr>
          <p:nvPr/>
        </p:nvSpPr>
        <p:spPr>
          <a:xfrm>
            <a:off x="958759" y="1593143"/>
            <a:ext cx="3002244" cy="15799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de-DE" sz="1600" dirty="0"/>
              <a:t>Schwarz IT </a:t>
            </a:r>
            <a:r>
              <a:rPr lang="de-DE" sz="1600" dirty="0" err="1"/>
              <a:t>Bulgaria</a:t>
            </a:r>
            <a:endParaRPr lang="de-DE" sz="1600" dirty="0"/>
          </a:p>
          <a:p>
            <a:pPr marL="0" indent="0">
              <a:spcBef>
                <a:spcPts val="0"/>
              </a:spcBef>
              <a:buNone/>
            </a:pPr>
            <a:r>
              <a:rPr lang="de-DE" sz="1600" dirty="0" err="1"/>
              <a:t>ul</a:t>
            </a:r>
            <a:r>
              <a:rPr lang="de-DE" sz="1600" dirty="0"/>
              <a:t>. "Business park Sofia" 13, 1766 </a:t>
            </a:r>
            <a:r>
              <a:rPr lang="de-DE" sz="1600" dirty="0" err="1"/>
              <a:t>g.k</a:t>
            </a:r>
            <a:r>
              <a:rPr lang="de-DE" sz="1600" dirty="0"/>
              <a:t>. </a:t>
            </a:r>
            <a:r>
              <a:rPr lang="de-DE" sz="1600" dirty="0" err="1"/>
              <a:t>Mladost</a:t>
            </a:r>
            <a:r>
              <a:rPr lang="de-DE" sz="1600" dirty="0"/>
              <a:t> 4, Sofia, </a:t>
            </a:r>
            <a:r>
              <a:rPr lang="de-DE" sz="1600" dirty="0" err="1"/>
              <a:t>Bulgaria</a:t>
            </a:r>
            <a:endParaRPr lang="de-DE" sz="1600" dirty="0"/>
          </a:p>
          <a:p>
            <a:pPr marL="0" indent="0">
              <a:spcBef>
                <a:spcPts val="0"/>
              </a:spcBef>
              <a:buNone/>
            </a:pPr>
            <a:endParaRPr lang="de-DE" sz="1600" dirty="0">
              <a:solidFill>
                <a:srgbClr val="954F72"/>
              </a:solidFill>
              <a:hlinkClick r:id="rId13">
                <a:extLst>
                  <a:ext uri="{A12FA001-AC4F-418D-AE19-62706E023703}">
                    <ahyp:hlinkClr xmlns:ahyp="http://schemas.microsoft.com/office/drawing/2018/hyperlinkcolor" val="tx"/>
                  </a:ext>
                </a:extLst>
              </a:hlinkClick>
            </a:endParaRPr>
          </a:p>
          <a:p>
            <a:pPr marL="0" indent="0">
              <a:spcBef>
                <a:spcPts val="0"/>
              </a:spcBef>
              <a:buNone/>
            </a:pPr>
            <a:r>
              <a:rPr lang="de-DE" sz="1600" dirty="0">
                <a:solidFill>
                  <a:srgbClr val="3B0043"/>
                </a:solidFill>
                <a:hlinkClick r:id="rId13">
                  <a:extLst>
                    <a:ext uri="{A12FA001-AC4F-418D-AE19-62706E023703}">
                      <ahyp:hlinkClr xmlns:ahyp="http://schemas.microsoft.com/office/drawing/2018/hyperlinkcolor" val="tx"/>
                    </a:ext>
                  </a:extLst>
                </a:hlinkClick>
              </a:rPr>
              <a:t>https://bg.it.schwarz/</a:t>
            </a:r>
            <a:endParaRPr lang="de-DE" sz="1600" dirty="0">
              <a:solidFill>
                <a:srgbClr val="3B0043"/>
              </a:solidFill>
            </a:endParaRPr>
          </a:p>
          <a:p>
            <a:pPr marL="0" indent="0">
              <a:spcBef>
                <a:spcPts val="0"/>
              </a:spcBef>
              <a:buFont typeface="Arial" panose="020B0604020202020204" pitchFamily="34" charset="0"/>
              <a:buNone/>
            </a:pPr>
            <a:r>
              <a:rPr lang="en-GB" sz="1600" dirty="0">
                <a:solidFill>
                  <a:srgbClr val="3B0043"/>
                </a:solidFill>
                <a:hlinkClick r:id="rId14">
                  <a:extLst>
                    <a:ext uri="{A12FA001-AC4F-418D-AE19-62706E023703}">
                      <ahyp:hlinkClr xmlns:ahyp="http://schemas.microsoft.com/office/drawing/2018/hyperlinkcolor" val="tx"/>
                    </a:ext>
                  </a:extLst>
                </a:hlinkClick>
              </a:rPr>
              <a:t>https://bg.it.schwarz/career</a:t>
            </a:r>
            <a:endParaRPr lang="de-DE" sz="1600" dirty="0">
              <a:solidFill>
                <a:srgbClr val="3B0043"/>
              </a:solidFill>
            </a:endParaRPr>
          </a:p>
        </p:txBody>
      </p:sp>
    </p:spTree>
    <p:extLst>
      <p:ext uri="{BB962C8B-B14F-4D97-AF65-F5344CB8AC3E}">
        <p14:creationId xmlns:p14="http://schemas.microsoft.com/office/powerpoint/2010/main" val="3050282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785524" y="2889985"/>
            <a:ext cx="4620952" cy="1078029"/>
          </a:xfrm>
        </p:spPr>
        <p:txBody>
          <a:bodyPr>
            <a:normAutofit/>
          </a:bodyPr>
          <a:lstStyle/>
          <a:p>
            <a:r>
              <a:rPr lang="en-US" dirty="0">
                <a:solidFill>
                  <a:schemeClr val="bg1"/>
                </a:solidFill>
                <a:latin typeface="HelveticaNeueLT Pro 45 Lt" panose="020B0403020202020204" pitchFamily="34" charset="0"/>
              </a:rPr>
              <a:t>THANK YOU</a:t>
            </a:r>
            <a:endParaRPr lang="bg-BG" dirty="0">
              <a:solidFill>
                <a:schemeClr val="bg1"/>
              </a:solidFill>
            </a:endParaRPr>
          </a:p>
        </p:txBody>
      </p:sp>
    </p:spTree>
    <p:extLst>
      <p:ext uri="{BB962C8B-B14F-4D97-AF65-F5344CB8AC3E}">
        <p14:creationId xmlns:p14="http://schemas.microsoft.com/office/powerpoint/2010/main" val="2806011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854949" y="6519963"/>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1004029" y="6500084"/>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96472" y="-12860"/>
            <a:ext cx="12384943" cy="687074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EVERY CHANGE BREAKS SOMEONE’S WORKFLOW</a:t>
            </a:r>
            <a:endParaRPr lang="bg-BG" dirty="0">
              <a:solidFill>
                <a:schemeClr val="bg1"/>
              </a:solidFill>
            </a:endParaRPr>
          </a:p>
        </p:txBody>
      </p:sp>
      <p:sp>
        <p:nvSpPr>
          <p:cNvPr id="3" name="Textplatzhalter 8">
            <a:extLst>
              <a:ext uri="{FF2B5EF4-FFF2-40B4-BE49-F238E27FC236}">
                <a16:creationId xmlns:a16="http://schemas.microsoft.com/office/drawing/2014/main" id="{91D3BB3B-799A-8F49-96EF-5FFED8F88F20}"/>
              </a:ext>
            </a:extLst>
          </p:cNvPr>
          <p:cNvSpPr txBox="1">
            <a:spLocks/>
          </p:cNvSpPr>
          <p:nvPr/>
        </p:nvSpPr>
        <p:spPr bwMode="gray">
          <a:xfrm>
            <a:off x="272295" y="124363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600" b="1" i="1" dirty="0">
                <a:solidFill>
                  <a:schemeClr val="bg1"/>
                </a:solidFill>
                <a:latin typeface="Arial" panose="020B0604020202020204" pitchFamily="34" charset="0"/>
                <a:cs typeface="Arial" panose="020B0604020202020204" pitchFamily="34" charset="0"/>
              </a:rPr>
              <a:t>Word of caution:</a:t>
            </a:r>
            <a:r>
              <a:rPr lang="en-GB" sz="1600" b="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6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D34EAB8-50D4-AA45-BBFD-F7589B940656}"/>
              </a:ext>
            </a:extLst>
          </p:cNvPr>
          <p:cNvSpPr txBox="1"/>
          <p:nvPr/>
        </p:nvSpPr>
        <p:spPr>
          <a:xfrm>
            <a:off x="698271" y="3942500"/>
            <a:ext cx="3761168" cy="1569660"/>
          </a:xfrm>
          <a:prstGeom prst="rect">
            <a:avLst/>
          </a:prstGeom>
          <a:noFill/>
        </p:spPr>
        <p:txBody>
          <a:bodyPr wrap="square" rtlCol="0">
            <a:spAutoFit/>
          </a:bodyPr>
          <a:lstStyle/>
          <a:p>
            <a:r>
              <a:rPr lang="en-GB" sz="16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6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6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6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6" name="TextBox 5">
            <a:extLst>
              <a:ext uri="{FF2B5EF4-FFF2-40B4-BE49-F238E27FC236}">
                <a16:creationId xmlns:a16="http://schemas.microsoft.com/office/drawing/2014/main" id="{2B5ABEE4-1432-3844-A12F-9E16FA7230A0}"/>
              </a:ext>
            </a:extLst>
          </p:cNvPr>
          <p:cNvSpPr txBox="1"/>
          <p:nvPr/>
        </p:nvSpPr>
        <p:spPr>
          <a:xfrm>
            <a:off x="5046208" y="3942500"/>
            <a:ext cx="2805588" cy="830997"/>
          </a:xfrm>
          <a:prstGeom prst="rect">
            <a:avLst/>
          </a:prstGeom>
          <a:noFill/>
        </p:spPr>
        <p:txBody>
          <a:bodyPr wrap="square" rtlCol="0">
            <a:spAutoFit/>
          </a:bodyPr>
          <a:lstStyle/>
          <a:p>
            <a:r>
              <a:rPr lang="en-GB" sz="16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600" i="1" dirty="0">
                <a:solidFill>
                  <a:schemeClr val="tx1">
                    <a:lumMod val="50000"/>
                    <a:lumOff val="50000"/>
                  </a:schemeClr>
                </a:solidFill>
                <a:latin typeface="Arial" panose="020B0604020202020204" pitchFamily="34" charset="0"/>
                <a:cs typeface="Arial" panose="020B0604020202020204" pitchFamily="34" charset="0"/>
              </a:rPr>
              <a:t>- </a:t>
            </a:r>
            <a:r>
              <a:rPr lang="en-GB" sz="16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6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7" name="Picture 6" descr="Text&#10;&#10;Description automatically generated">
            <a:extLst>
              <a:ext uri="{FF2B5EF4-FFF2-40B4-BE49-F238E27FC236}">
                <a16:creationId xmlns:a16="http://schemas.microsoft.com/office/drawing/2014/main" id="{BD858628-EB25-E94C-88D1-40A0FAD5F064}"/>
              </a:ext>
            </a:extLst>
          </p:cNvPr>
          <p:cNvPicPr>
            <a:picLocks noChangeAspect="1"/>
          </p:cNvPicPr>
          <p:nvPr/>
        </p:nvPicPr>
        <p:blipFill>
          <a:blip r:embed="rId3"/>
          <a:stretch>
            <a:fillRect/>
          </a:stretch>
        </p:blipFill>
        <p:spPr>
          <a:xfrm rot="501200">
            <a:off x="8285233" y="1835664"/>
            <a:ext cx="3002768" cy="4169308"/>
          </a:xfrm>
          <a:prstGeom prst="rect">
            <a:avLst/>
          </a:prstGeom>
        </p:spPr>
      </p:pic>
      <p:sp>
        <p:nvSpPr>
          <p:cNvPr id="8" name="TextBox 7">
            <a:extLst>
              <a:ext uri="{FF2B5EF4-FFF2-40B4-BE49-F238E27FC236}">
                <a16:creationId xmlns:a16="http://schemas.microsoft.com/office/drawing/2014/main" id="{3D3040DC-A86C-774D-9938-BB9C98B5BC4A}"/>
              </a:ext>
            </a:extLst>
          </p:cNvPr>
          <p:cNvSpPr txBox="1"/>
          <p:nvPr/>
        </p:nvSpPr>
        <p:spPr>
          <a:xfrm>
            <a:off x="8561951" y="6110453"/>
            <a:ext cx="1956573" cy="507831"/>
          </a:xfrm>
          <a:prstGeom prst="rect">
            <a:avLst/>
          </a:prstGeom>
          <a:noFill/>
        </p:spPr>
        <p:txBody>
          <a:bodyPr wrap="square" rtlCol="0">
            <a:spAutoFit/>
          </a:bodyPr>
          <a:lstStyle/>
          <a:p>
            <a:r>
              <a:rPr lang="en-GB" sz="900" dirty="0">
                <a:solidFill>
                  <a:schemeClr val="bg1"/>
                </a:solidFill>
              </a:rPr>
              <a:t>Reference:</a:t>
            </a:r>
          </a:p>
          <a:p>
            <a:r>
              <a:rPr lang="en-GB" sz="9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900" dirty="0">
              <a:solidFill>
                <a:schemeClr val="bg1"/>
              </a:solidFill>
            </a:endParaRPr>
          </a:p>
          <a:p>
            <a:endParaRPr lang="en-GB" sz="900" dirty="0">
              <a:solidFill>
                <a:schemeClr val="bg1"/>
              </a:solidFill>
            </a:endParaRPr>
          </a:p>
        </p:txBody>
      </p:sp>
      <p:sp>
        <p:nvSpPr>
          <p:cNvPr id="9" name="TextBox 8">
            <a:extLst>
              <a:ext uri="{FF2B5EF4-FFF2-40B4-BE49-F238E27FC236}">
                <a16:creationId xmlns:a16="http://schemas.microsoft.com/office/drawing/2014/main" id="{503F1483-02F8-B047-81B3-DB68A0A3AD58}"/>
              </a:ext>
            </a:extLst>
          </p:cNvPr>
          <p:cNvSpPr txBox="1"/>
          <p:nvPr/>
        </p:nvSpPr>
        <p:spPr>
          <a:xfrm>
            <a:off x="10613258" y="0"/>
            <a:ext cx="1923334" cy="461665"/>
          </a:xfrm>
          <a:prstGeom prst="rect">
            <a:avLst/>
          </a:prstGeom>
          <a:noFill/>
        </p:spPr>
        <p:txBody>
          <a:bodyPr wrap="square" rtlCol="0">
            <a:spAutoFit/>
          </a:bodyPr>
          <a:lstStyle/>
          <a:p>
            <a:pPr algn="ctr"/>
            <a:r>
              <a:rPr lang="en-GB" sz="2400" b="1" dirty="0"/>
              <a:t>{BONUS}</a:t>
            </a:r>
          </a:p>
        </p:txBody>
      </p:sp>
    </p:spTree>
    <p:extLst>
      <p:ext uri="{BB962C8B-B14F-4D97-AF65-F5344CB8AC3E}">
        <p14:creationId xmlns:p14="http://schemas.microsoft.com/office/powerpoint/2010/main" val="5937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3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300"/>
                                        <p:tgtEl>
                                          <p:spTgt spid="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300"/>
                                        <p:tgtEl>
                                          <p:spTgt spid="8"/>
                                        </p:tgtEl>
                                      </p:cBhvr>
                                    </p:animEffect>
                                  </p:childTnLst>
                                </p:cTn>
                              </p:par>
                              <p:par>
                                <p:cTn id="34" presetID="9"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DESIGN FIRST DEV VS. CODE FIRST DEV</a:t>
            </a:r>
            <a:endParaRPr lang="bg-BG" dirty="0">
              <a:solidFill>
                <a:schemeClr val="bg1"/>
              </a:solidFill>
            </a:endParaRPr>
          </a:p>
        </p:txBody>
      </p:sp>
      <p:sp>
        <p:nvSpPr>
          <p:cNvPr id="3" name="TextBox 2">
            <a:extLst>
              <a:ext uri="{FF2B5EF4-FFF2-40B4-BE49-F238E27FC236}">
                <a16:creationId xmlns:a16="http://schemas.microsoft.com/office/drawing/2014/main" id="{DE23CDE7-5A3C-4D4F-A543-8F31B17041B7}"/>
              </a:ext>
            </a:extLst>
          </p:cNvPr>
          <p:cNvSpPr txBox="1"/>
          <p:nvPr/>
        </p:nvSpPr>
        <p:spPr>
          <a:xfrm>
            <a:off x="10613258" y="0"/>
            <a:ext cx="1923334" cy="461665"/>
          </a:xfrm>
          <a:prstGeom prst="rect">
            <a:avLst/>
          </a:prstGeom>
          <a:noFill/>
        </p:spPr>
        <p:txBody>
          <a:bodyPr wrap="square" rtlCol="0">
            <a:spAutoFit/>
          </a:bodyPr>
          <a:lstStyle/>
          <a:p>
            <a:pPr algn="ctr"/>
            <a:r>
              <a:rPr lang="en-GB" sz="2400" b="1" dirty="0"/>
              <a:t>{BONUS}</a:t>
            </a:r>
          </a:p>
        </p:txBody>
      </p:sp>
      <p:sp>
        <p:nvSpPr>
          <p:cNvPr id="4" name="Textplatzhalter 8">
            <a:extLst>
              <a:ext uri="{FF2B5EF4-FFF2-40B4-BE49-F238E27FC236}">
                <a16:creationId xmlns:a16="http://schemas.microsoft.com/office/drawing/2014/main" id="{49099CAA-D202-F44E-82BD-284A168EC6E1}"/>
              </a:ext>
            </a:extLst>
          </p:cNvPr>
          <p:cNvSpPr txBox="1">
            <a:spLocks/>
          </p:cNvSpPr>
          <p:nvPr/>
        </p:nvSpPr>
        <p:spPr bwMode="gray">
          <a:xfrm>
            <a:off x="687932" y="1643289"/>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6" name="Cloud Callout 5">
            <a:extLst>
              <a:ext uri="{FF2B5EF4-FFF2-40B4-BE49-F238E27FC236}">
                <a16:creationId xmlns:a16="http://schemas.microsoft.com/office/drawing/2014/main" id="{29A38205-A6AF-6C47-8EEA-918751A1EA52}"/>
              </a:ext>
            </a:extLst>
          </p:cNvPr>
          <p:cNvSpPr/>
          <p:nvPr/>
        </p:nvSpPr>
        <p:spPr>
          <a:xfrm>
            <a:off x="9049848" y="1895844"/>
            <a:ext cx="3008186" cy="1679467"/>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latin typeface="Arial" panose="020B0604020202020204" pitchFamily="34" charset="0"/>
                <a:cs typeface="Arial" panose="020B0604020202020204" pitchFamily="34" charset="0"/>
              </a:rPr>
              <a:t>We will write docs ”</a:t>
            </a:r>
            <a:r>
              <a:rPr lang="en-GB" sz="1400" b="1" i="1" u="sng" dirty="0">
                <a:solidFill>
                  <a:schemeClr val="bg1"/>
                </a:solidFill>
                <a:latin typeface="Arial" panose="020B0604020202020204" pitchFamily="34" charset="0"/>
                <a:cs typeface="Arial" panose="020B0604020202020204" pitchFamily="34" charset="0"/>
              </a:rPr>
              <a:t>when we have time</a:t>
            </a:r>
            <a:r>
              <a:rPr lang="en-GB" sz="1400" dirty="0">
                <a:solidFill>
                  <a:schemeClr val="bg1"/>
                </a:solidFill>
                <a:latin typeface="Arial" panose="020B0604020202020204" pitchFamily="34" charset="0"/>
                <a:cs typeface="Arial" panose="020B0604020202020204" pitchFamily="34" charset="0"/>
              </a:rPr>
              <a:t>”… almost definitely for sure… </a:t>
            </a:r>
            <a:r>
              <a:rPr lang="en-GB" sz="1400" b="1" i="1" u="sng" dirty="0">
                <a:solidFill>
                  <a:schemeClr val="bg1"/>
                </a:solidFill>
                <a:latin typeface="Arial" panose="020B0604020202020204" pitchFamily="34" charset="0"/>
                <a:cs typeface="Arial" panose="020B0604020202020204" pitchFamily="34" charset="0"/>
              </a:rPr>
              <a:t>maybe</a:t>
            </a:r>
            <a:r>
              <a:rPr lang="en-GB" sz="1400" dirty="0">
                <a:solidFill>
                  <a:schemeClr val="bg1"/>
                </a:solidFill>
                <a:latin typeface="Arial" panose="020B0604020202020204" pitchFamily="34" charset="0"/>
                <a:cs typeface="Arial" panose="020B0604020202020204" pitchFamily="34" charset="0"/>
              </a:rPr>
              <a:t>…“</a:t>
            </a:r>
          </a:p>
        </p:txBody>
      </p:sp>
      <p:sp>
        <p:nvSpPr>
          <p:cNvPr id="7" name="Cloud Callout 6">
            <a:extLst>
              <a:ext uri="{FF2B5EF4-FFF2-40B4-BE49-F238E27FC236}">
                <a16:creationId xmlns:a16="http://schemas.microsoft.com/office/drawing/2014/main" id="{825B9577-1D2C-B940-8BED-D7A5084024A4}"/>
              </a:ext>
            </a:extLst>
          </p:cNvPr>
          <p:cNvSpPr/>
          <p:nvPr/>
        </p:nvSpPr>
        <p:spPr>
          <a:xfrm>
            <a:off x="9200734" y="461665"/>
            <a:ext cx="2038479" cy="1389856"/>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latin typeface="Arial" panose="020B0604020202020204" pitchFamily="34" charset="0"/>
                <a:cs typeface="Arial" panose="020B0604020202020204" pitchFamily="34" charset="0"/>
              </a:rPr>
              <a:t>“Code-first and </a:t>
            </a:r>
            <a:r>
              <a:rPr lang="en-GB" sz="1400" b="1" i="1" u="sng" dirty="0">
                <a:solidFill>
                  <a:schemeClr val="bg1"/>
                </a:solidFill>
                <a:latin typeface="Arial" panose="020B0604020202020204" pitchFamily="34" charset="0"/>
                <a:cs typeface="Arial" panose="020B0604020202020204" pitchFamily="34" charset="0"/>
              </a:rPr>
              <a:t>meh </a:t>
            </a:r>
            <a:r>
              <a:rPr lang="en-GB" sz="1400" dirty="0">
                <a:solidFill>
                  <a:schemeClr val="bg1"/>
                </a:solidFill>
                <a:latin typeface="Arial" panose="020B0604020202020204" pitchFamily="34" charset="0"/>
                <a:cs typeface="Arial" panose="020B0604020202020204" pitchFamily="34" charset="0"/>
              </a:rPr>
              <a:t>docs later…“</a:t>
            </a:r>
          </a:p>
        </p:txBody>
      </p:sp>
      <p:cxnSp>
        <p:nvCxnSpPr>
          <p:cNvPr id="8" name="Straight Connector 7">
            <a:extLst>
              <a:ext uri="{FF2B5EF4-FFF2-40B4-BE49-F238E27FC236}">
                <a16:creationId xmlns:a16="http://schemas.microsoft.com/office/drawing/2014/main" id="{ADCFFD81-9513-EF49-906E-52E57C4CC042}"/>
              </a:ext>
            </a:extLst>
          </p:cNvPr>
          <p:cNvCxnSpPr>
            <a:cxnSpLocks/>
          </p:cNvCxnSpPr>
          <p:nvPr/>
        </p:nvCxnSpPr>
        <p:spPr>
          <a:xfrm>
            <a:off x="0" y="4141363"/>
            <a:ext cx="121920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AA47D7-EA66-1646-9E99-F85983A1EC39}"/>
              </a:ext>
            </a:extLst>
          </p:cNvPr>
          <p:cNvSpPr txBox="1"/>
          <p:nvPr/>
        </p:nvSpPr>
        <p:spPr>
          <a:xfrm>
            <a:off x="866109" y="3605246"/>
            <a:ext cx="1474617" cy="553998"/>
          </a:xfrm>
          <a:prstGeom prst="rect">
            <a:avLst/>
          </a:prstGeom>
          <a:noFill/>
        </p:spPr>
        <p:txBody>
          <a:bodyPr wrap="square" rtlCol="0">
            <a:spAutoFit/>
          </a:bodyPr>
          <a:lstStyle/>
          <a:p>
            <a:pPr algn="ctr"/>
            <a:r>
              <a:rPr lang="en-GB" sz="3000" b="1" dirty="0"/>
              <a:t>{Code}</a:t>
            </a:r>
          </a:p>
        </p:txBody>
      </p:sp>
      <p:sp>
        <p:nvSpPr>
          <p:cNvPr id="10" name="TextBox 9">
            <a:extLst>
              <a:ext uri="{FF2B5EF4-FFF2-40B4-BE49-F238E27FC236}">
                <a16:creationId xmlns:a16="http://schemas.microsoft.com/office/drawing/2014/main" id="{846249A6-F36C-174F-AFB6-AA54E747F22A}"/>
              </a:ext>
            </a:extLst>
          </p:cNvPr>
          <p:cNvSpPr txBox="1"/>
          <p:nvPr/>
        </p:nvSpPr>
        <p:spPr>
          <a:xfrm>
            <a:off x="1001118" y="4090280"/>
            <a:ext cx="1204597" cy="553998"/>
          </a:xfrm>
          <a:prstGeom prst="rect">
            <a:avLst/>
          </a:prstGeom>
          <a:noFill/>
        </p:spPr>
        <p:txBody>
          <a:bodyPr wrap="square" rtlCol="0">
            <a:spAutoFit/>
          </a:bodyPr>
          <a:lstStyle/>
          <a:p>
            <a:pPr algn="ctr"/>
            <a:r>
              <a:rPr lang="en-GB" sz="3000" b="1" dirty="0"/>
              <a:t>{API}</a:t>
            </a:r>
          </a:p>
        </p:txBody>
      </p:sp>
      <p:pic>
        <p:nvPicPr>
          <p:cNvPr id="11" name="Picture 10">
            <a:extLst>
              <a:ext uri="{FF2B5EF4-FFF2-40B4-BE49-F238E27FC236}">
                <a16:creationId xmlns:a16="http://schemas.microsoft.com/office/drawing/2014/main" id="{BAAE715B-82D6-E74B-B686-CF8BB2596108}"/>
              </a:ext>
            </a:extLst>
          </p:cNvPr>
          <p:cNvPicPr>
            <a:picLocks noChangeAspect="1"/>
          </p:cNvPicPr>
          <p:nvPr/>
        </p:nvPicPr>
        <p:blipFill>
          <a:blip r:embed="rId3"/>
          <a:stretch>
            <a:fillRect/>
          </a:stretch>
        </p:blipFill>
        <p:spPr>
          <a:xfrm>
            <a:off x="133966" y="1115897"/>
            <a:ext cx="8735713" cy="2651137"/>
          </a:xfrm>
          <a:prstGeom prst="rect">
            <a:avLst/>
          </a:prstGeom>
        </p:spPr>
      </p:pic>
      <p:pic>
        <p:nvPicPr>
          <p:cNvPr id="12" name="Picture 11">
            <a:extLst>
              <a:ext uri="{FF2B5EF4-FFF2-40B4-BE49-F238E27FC236}">
                <a16:creationId xmlns:a16="http://schemas.microsoft.com/office/drawing/2014/main" id="{DB9B5CAF-D39E-DB48-9208-2F23C921F504}"/>
              </a:ext>
            </a:extLst>
          </p:cNvPr>
          <p:cNvPicPr>
            <a:picLocks noChangeAspect="1"/>
          </p:cNvPicPr>
          <p:nvPr/>
        </p:nvPicPr>
        <p:blipFill>
          <a:blip r:embed="rId4"/>
          <a:stretch>
            <a:fillRect/>
          </a:stretch>
        </p:blipFill>
        <p:spPr>
          <a:xfrm>
            <a:off x="193156" y="4871242"/>
            <a:ext cx="9502354" cy="1670397"/>
          </a:xfrm>
          <a:prstGeom prst="rect">
            <a:avLst/>
          </a:prstGeom>
        </p:spPr>
      </p:pic>
    </p:spTree>
    <p:extLst>
      <p:ext uri="{BB962C8B-B14F-4D97-AF65-F5344CB8AC3E}">
        <p14:creationId xmlns:p14="http://schemas.microsoft.com/office/powerpoint/2010/main" val="364347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3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3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C18995-82A4-9845-B0A4-957CEEF3E087}"/>
              </a:ext>
            </a:extLst>
          </p:cNvPr>
          <p:cNvSpPr txBox="1"/>
          <p:nvPr/>
        </p:nvSpPr>
        <p:spPr>
          <a:xfrm rot="20642899">
            <a:off x="4439922" y="582824"/>
            <a:ext cx="2690594" cy="923330"/>
          </a:xfrm>
          <a:prstGeom prst="rect">
            <a:avLst/>
          </a:prstGeom>
          <a:noFill/>
        </p:spPr>
        <p:txBody>
          <a:bodyPr wrap="square" rtlCol="0">
            <a:spAutoFit/>
          </a:bodyPr>
          <a:lstStyle/>
          <a:p>
            <a:pPr algn="ctr"/>
            <a:r>
              <a:rPr lang="en-GB" sz="5400" b="1" dirty="0">
                <a:solidFill>
                  <a:schemeClr val="bg1"/>
                </a:solidFill>
              </a:rPr>
              <a:t>{DEMO}</a:t>
            </a:r>
          </a:p>
        </p:txBody>
      </p:sp>
      <p:pic>
        <p:nvPicPr>
          <p:cNvPr id="4" name="Picture 3">
            <a:extLst>
              <a:ext uri="{FF2B5EF4-FFF2-40B4-BE49-F238E27FC236}">
                <a16:creationId xmlns:a16="http://schemas.microsoft.com/office/drawing/2014/main" id="{B3524AFD-063B-5E45-8946-E6C5069575D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6" name="Graphic 5" descr="Checkbox Crossed with solid fill">
            <a:extLst>
              <a:ext uri="{FF2B5EF4-FFF2-40B4-BE49-F238E27FC236}">
                <a16:creationId xmlns:a16="http://schemas.microsoft.com/office/drawing/2014/main" id="{860CAD9E-BADC-504A-9EB7-9B26C0D9E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7" name="Graphic 6" descr="Checkbox Ticked with solid fill">
            <a:extLst>
              <a:ext uri="{FF2B5EF4-FFF2-40B4-BE49-F238E27FC236}">
                <a16:creationId xmlns:a16="http://schemas.microsoft.com/office/drawing/2014/main" id="{4B5CF75B-CD64-B14D-82F0-78D4CF09F8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8" name="Textplatzhalter 8">
            <a:extLst>
              <a:ext uri="{FF2B5EF4-FFF2-40B4-BE49-F238E27FC236}">
                <a16:creationId xmlns:a16="http://schemas.microsoft.com/office/drawing/2014/main" id="{7E1E1BC8-30F4-4949-8528-9B8AF87595DD}"/>
              </a:ext>
            </a:extLst>
          </p:cNvPr>
          <p:cNvSpPr txBox="1">
            <a:spLocks/>
          </p:cNvSpPr>
          <p:nvPr/>
        </p:nvSpPr>
        <p:spPr bwMode="gray">
          <a:xfrm>
            <a:off x="1777611" y="2134380"/>
            <a:ext cx="7017255" cy="3701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solidFill>
                  <a:schemeClr val="bg1"/>
                </a:solidFill>
                <a:latin typeface="Arial" panose="020B0604020202020204" pitchFamily="34" charset="0"/>
                <a:cs typeface="Arial" panose="020B0604020202020204" pitchFamily="34" charset="0"/>
              </a:rPr>
              <a:t>Demo videos links:</a:t>
            </a:r>
          </a:p>
          <a:p>
            <a:r>
              <a:rPr lang="en-GB" sz="1600" b="1" i="1" dirty="0">
                <a:solidFill>
                  <a:schemeClr val="bg1"/>
                </a:solidFill>
                <a:latin typeface="Arial" panose="020B0604020202020204" pitchFamily="34" charset="0"/>
                <a:cs typeface="Arial" panose="020B0604020202020204" pitchFamily="34" charset="0"/>
              </a:rPr>
              <a:t>Part 1:</a:t>
            </a:r>
          </a:p>
          <a:p>
            <a:pPr marL="0" indent="0">
              <a:buNone/>
            </a:pPr>
            <a:r>
              <a:rPr lang="en-GB" sz="16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https://www.youtube.com/watch?v=KGgqdpDWh0I</a:t>
            </a: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KGgqdpDWh0I</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Part 2:</a:t>
            </a:r>
          </a:p>
          <a:p>
            <a:pPr marL="0" indent="0">
              <a:buNone/>
            </a:pPr>
            <a:r>
              <a:rPr lang="en-GB" sz="16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https://www.youtube.com/watch?v=0AvPftcZvWY</a:t>
            </a: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0AvPftcZvWY</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p:txBody>
      </p:sp>
      <p:pic>
        <p:nvPicPr>
          <p:cNvPr id="9" name="Picture 8" descr="Qr code&#10;&#10;Description automatically generated">
            <a:extLst>
              <a:ext uri="{FF2B5EF4-FFF2-40B4-BE49-F238E27FC236}">
                <a16:creationId xmlns:a16="http://schemas.microsoft.com/office/drawing/2014/main" id="{B4A58117-F311-BD49-A6C3-04105A53467C}"/>
              </a:ext>
            </a:extLst>
          </p:cNvPr>
          <p:cNvPicPr>
            <a:picLocks noChangeAspect="1"/>
          </p:cNvPicPr>
          <p:nvPr/>
        </p:nvPicPr>
        <p:blipFill>
          <a:blip r:embed="rId12"/>
          <a:stretch>
            <a:fillRect/>
          </a:stretch>
        </p:blipFill>
        <p:spPr>
          <a:xfrm>
            <a:off x="7585544" y="1704109"/>
            <a:ext cx="1879923" cy="1879923"/>
          </a:xfrm>
          <a:prstGeom prst="rect">
            <a:avLst/>
          </a:prstGeom>
        </p:spPr>
      </p:pic>
      <p:pic>
        <p:nvPicPr>
          <p:cNvPr id="10" name="Picture 9" descr="Qr code&#10;&#10;Description automatically generated">
            <a:extLst>
              <a:ext uri="{FF2B5EF4-FFF2-40B4-BE49-F238E27FC236}">
                <a16:creationId xmlns:a16="http://schemas.microsoft.com/office/drawing/2014/main" id="{D99FAE86-9909-6B46-A167-A8DE69A3D496}"/>
              </a:ext>
            </a:extLst>
          </p:cNvPr>
          <p:cNvPicPr>
            <a:picLocks noChangeAspect="1"/>
          </p:cNvPicPr>
          <p:nvPr/>
        </p:nvPicPr>
        <p:blipFill>
          <a:blip r:embed="rId13"/>
          <a:stretch>
            <a:fillRect/>
          </a:stretch>
        </p:blipFill>
        <p:spPr>
          <a:xfrm>
            <a:off x="7585544" y="3984972"/>
            <a:ext cx="1879923" cy="1879923"/>
          </a:xfrm>
          <a:prstGeom prst="rect">
            <a:avLst/>
          </a:prstGeom>
        </p:spPr>
      </p:pic>
    </p:spTree>
    <p:extLst>
      <p:ext uri="{BB962C8B-B14F-4D97-AF65-F5344CB8AC3E}">
        <p14:creationId xmlns:p14="http://schemas.microsoft.com/office/powerpoint/2010/main" val="129553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SIDE NOTE</a:t>
            </a:r>
            <a:endParaRPr lang="bg-BG" dirty="0">
              <a:solidFill>
                <a:schemeClr val="bg1"/>
              </a:solidFill>
            </a:endParaRPr>
          </a:p>
        </p:txBody>
      </p:sp>
      <p:pic>
        <p:nvPicPr>
          <p:cNvPr id="12" name="Picture 11" descr="Diagram&#10;&#10;Description automatically generated">
            <a:extLst>
              <a:ext uri="{FF2B5EF4-FFF2-40B4-BE49-F238E27FC236}">
                <a16:creationId xmlns:a16="http://schemas.microsoft.com/office/drawing/2014/main" id="{BA8AA847-3149-1246-B772-2F0CE6F39B95}"/>
              </a:ext>
            </a:extLst>
          </p:cNvPr>
          <p:cNvPicPr>
            <a:picLocks noChangeAspect="1"/>
          </p:cNvPicPr>
          <p:nvPr/>
        </p:nvPicPr>
        <p:blipFill>
          <a:blip r:embed="rId3"/>
          <a:stretch>
            <a:fillRect/>
          </a:stretch>
        </p:blipFill>
        <p:spPr>
          <a:xfrm>
            <a:off x="523760" y="1544147"/>
            <a:ext cx="7436010" cy="4647507"/>
          </a:xfrm>
          <a:prstGeom prst="rect">
            <a:avLst/>
          </a:prstGeom>
        </p:spPr>
      </p:pic>
      <p:sp>
        <p:nvSpPr>
          <p:cNvPr id="13" name="Textplatzhalter 8">
            <a:extLst>
              <a:ext uri="{FF2B5EF4-FFF2-40B4-BE49-F238E27FC236}">
                <a16:creationId xmlns:a16="http://schemas.microsoft.com/office/drawing/2014/main" id="{DD3C4B22-BCF2-9047-995C-DE1819E43D27}"/>
              </a:ext>
            </a:extLst>
          </p:cNvPr>
          <p:cNvSpPr txBox="1">
            <a:spLocks/>
          </p:cNvSpPr>
          <p:nvPr/>
        </p:nvSpPr>
        <p:spPr bwMode="gray">
          <a:xfrm>
            <a:off x="8303030" y="2084646"/>
            <a:ext cx="3073169" cy="405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900" dirty="0">
                <a:latin typeface="Arial" panose="020B0604020202020204" pitchFamily="34" charset="0"/>
                <a:cs typeface="Arial" panose="020B0604020202020204" pitchFamily="34" charset="0"/>
                <a:hlinkClick r:id="rId4"/>
              </a:rPr>
              <a:t>https://www.euronatur.org/en/what-we-do/endangered-species/wolf/wolves-in-europe/</a:t>
            </a:r>
            <a:endParaRPr lang="en-GB" sz="900" dirty="0">
              <a:latin typeface="Arial" panose="020B0604020202020204" pitchFamily="34" charset="0"/>
              <a:cs typeface="Arial" panose="020B0604020202020204" pitchFamily="34" charset="0"/>
            </a:endParaRPr>
          </a:p>
          <a:p>
            <a:endParaRPr lang="en-GB" sz="9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6F837641-F4D1-9849-9FD9-94EE9E635BDB}"/>
              </a:ext>
            </a:extLst>
          </p:cNvPr>
          <p:cNvPicPr>
            <a:picLocks noChangeAspect="1"/>
          </p:cNvPicPr>
          <p:nvPr/>
        </p:nvPicPr>
        <p:blipFill>
          <a:blip r:embed="rId5"/>
          <a:stretch>
            <a:fillRect/>
          </a:stretch>
        </p:blipFill>
        <p:spPr>
          <a:xfrm>
            <a:off x="8388635" y="1659792"/>
            <a:ext cx="2309732" cy="261928"/>
          </a:xfrm>
          <a:prstGeom prst="rect">
            <a:avLst/>
          </a:prstGeom>
        </p:spPr>
      </p:pic>
      <p:pic>
        <p:nvPicPr>
          <p:cNvPr id="15" name="Picture 14" descr="A picture containing text, newspaper, screenshot&#10;&#10;Description automatically generated">
            <a:extLst>
              <a:ext uri="{FF2B5EF4-FFF2-40B4-BE49-F238E27FC236}">
                <a16:creationId xmlns:a16="http://schemas.microsoft.com/office/drawing/2014/main" id="{35D7FF58-DB6C-2942-92B8-CBD01C6D0832}"/>
              </a:ext>
            </a:extLst>
          </p:cNvPr>
          <p:cNvPicPr>
            <a:picLocks noChangeAspect="1"/>
          </p:cNvPicPr>
          <p:nvPr/>
        </p:nvPicPr>
        <p:blipFill>
          <a:blip r:embed="rId6"/>
          <a:stretch>
            <a:fillRect/>
          </a:stretch>
        </p:blipFill>
        <p:spPr>
          <a:xfrm>
            <a:off x="8564200" y="4314552"/>
            <a:ext cx="1190583" cy="1371552"/>
          </a:xfrm>
          <a:prstGeom prst="rect">
            <a:avLst/>
          </a:prstGeom>
        </p:spPr>
      </p:pic>
      <p:pic>
        <p:nvPicPr>
          <p:cNvPr id="16" name="Picture 15" descr="A picture containing text, newspaper, screenshot, receipt&#10;&#10;Description automatically generated">
            <a:extLst>
              <a:ext uri="{FF2B5EF4-FFF2-40B4-BE49-F238E27FC236}">
                <a16:creationId xmlns:a16="http://schemas.microsoft.com/office/drawing/2014/main" id="{DBF917DE-E087-9444-AC5E-58BFEA3C8769}"/>
              </a:ext>
            </a:extLst>
          </p:cNvPr>
          <p:cNvPicPr>
            <a:picLocks noChangeAspect="1"/>
          </p:cNvPicPr>
          <p:nvPr/>
        </p:nvPicPr>
        <p:blipFill>
          <a:blip r:embed="rId7"/>
          <a:stretch>
            <a:fillRect/>
          </a:stretch>
        </p:blipFill>
        <p:spPr>
          <a:xfrm>
            <a:off x="9244324" y="2652904"/>
            <a:ext cx="1190583" cy="1371552"/>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1258E57A-62EF-434D-8377-46EFB6423EB5}"/>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246577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API</a:t>
            </a:r>
            <a:endParaRPr lang="bg-BG" dirty="0">
              <a:solidFill>
                <a:schemeClr val="bg1"/>
              </a:solidFill>
            </a:endParaRPr>
          </a:p>
        </p:txBody>
      </p:sp>
      <p:cxnSp>
        <p:nvCxnSpPr>
          <p:cNvPr id="3" name="Elbow Connector 2">
            <a:extLst>
              <a:ext uri="{FF2B5EF4-FFF2-40B4-BE49-F238E27FC236}">
                <a16:creationId xmlns:a16="http://schemas.microsoft.com/office/drawing/2014/main" id="{3F831267-7891-1642-91CC-8C6A2A507EC8}"/>
              </a:ext>
            </a:extLst>
          </p:cNvPr>
          <p:cNvCxnSpPr>
            <a:cxnSpLocks/>
            <a:stCxn id="7" idx="3"/>
            <a:endCxn id="9" idx="1"/>
          </p:cNvCxnSpPr>
          <p:nvPr/>
        </p:nvCxnSpPr>
        <p:spPr>
          <a:xfrm flipV="1">
            <a:off x="4441816" y="2997608"/>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 name="Textplatzhalter 8">
            <a:extLst>
              <a:ext uri="{FF2B5EF4-FFF2-40B4-BE49-F238E27FC236}">
                <a16:creationId xmlns:a16="http://schemas.microsoft.com/office/drawing/2014/main" id="{87EC781F-7E45-D846-A239-10D870548415}"/>
              </a:ext>
            </a:extLst>
          </p:cNvPr>
          <p:cNvSpPr txBox="1">
            <a:spLocks/>
          </p:cNvSpPr>
          <p:nvPr/>
        </p:nvSpPr>
        <p:spPr bwMode="gray">
          <a:xfrm>
            <a:off x="3771502" y="1831652"/>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solidFill>
                  <a:schemeClr val="bg1"/>
                </a:solidFill>
                <a:latin typeface="Arial" panose="020B0604020202020204" pitchFamily="34" charset="0"/>
                <a:cs typeface="Arial" panose="020B0604020202020204" pitchFamily="34" charset="0"/>
              </a:rPr>
              <a:t>Application Programming Interface - API</a:t>
            </a:r>
          </a:p>
        </p:txBody>
      </p:sp>
      <p:sp>
        <p:nvSpPr>
          <p:cNvPr id="6" name="Rectangle 5">
            <a:extLst>
              <a:ext uri="{FF2B5EF4-FFF2-40B4-BE49-F238E27FC236}">
                <a16:creationId xmlns:a16="http://schemas.microsoft.com/office/drawing/2014/main" id="{D2A913BC-DECD-1743-8271-2C576A1A5C12}"/>
              </a:ext>
            </a:extLst>
          </p:cNvPr>
          <p:cNvSpPr/>
          <p:nvPr/>
        </p:nvSpPr>
        <p:spPr>
          <a:xfrm>
            <a:off x="3748750" y="3292862"/>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7" name="TextBox 6">
            <a:extLst>
              <a:ext uri="{FF2B5EF4-FFF2-40B4-BE49-F238E27FC236}">
                <a16:creationId xmlns:a16="http://schemas.microsoft.com/office/drawing/2014/main" id="{00B0F34D-D395-2245-9EBF-5637019451CF}"/>
              </a:ext>
            </a:extLst>
          </p:cNvPr>
          <p:cNvSpPr txBox="1"/>
          <p:nvPr/>
        </p:nvSpPr>
        <p:spPr>
          <a:xfrm>
            <a:off x="3698064" y="3338448"/>
            <a:ext cx="743752" cy="369332"/>
          </a:xfrm>
          <a:prstGeom prst="rect">
            <a:avLst/>
          </a:prstGeom>
          <a:noFill/>
        </p:spPr>
        <p:txBody>
          <a:bodyPr wrap="square" rtlCol="0">
            <a:spAutoFit/>
          </a:bodyPr>
          <a:lstStyle/>
          <a:p>
            <a:pPr algn="ctr"/>
            <a:r>
              <a:rPr lang="en-GB" sz="1800" b="1" dirty="0">
                <a:solidFill>
                  <a:schemeClr val="bg1"/>
                </a:solidFill>
              </a:rPr>
              <a:t>{API}</a:t>
            </a:r>
          </a:p>
        </p:txBody>
      </p:sp>
      <p:sp>
        <p:nvSpPr>
          <p:cNvPr id="8" name="Rectangle 7">
            <a:extLst>
              <a:ext uri="{FF2B5EF4-FFF2-40B4-BE49-F238E27FC236}">
                <a16:creationId xmlns:a16="http://schemas.microsoft.com/office/drawing/2014/main" id="{6F72E211-A50B-9740-9E3A-4DF58448B90B}"/>
              </a:ext>
            </a:extLst>
          </p:cNvPr>
          <p:cNvSpPr/>
          <p:nvPr/>
        </p:nvSpPr>
        <p:spPr>
          <a:xfrm>
            <a:off x="6526818" y="2767356"/>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9" name="TextBox 8">
            <a:extLst>
              <a:ext uri="{FF2B5EF4-FFF2-40B4-BE49-F238E27FC236}">
                <a16:creationId xmlns:a16="http://schemas.microsoft.com/office/drawing/2014/main" id="{6564BCDF-DE32-004B-ABA1-707F5C3A68F6}"/>
              </a:ext>
            </a:extLst>
          </p:cNvPr>
          <p:cNvSpPr txBox="1"/>
          <p:nvPr/>
        </p:nvSpPr>
        <p:spPr>
          <a:xfrm>
            <a:off x="6476132" y="2812942"/>
            <a:ext cx="743752" cy="369332"/>
          </a:xfrm>
          <a:prstGeom prst="rect">
            <a:avLst/>
          </a:prstGeom>
          <a:noFill/>
        </p:spPr>
        <p:txBody>
          <a:bodyPr wrap="square" rtlCol="0">
            <a:spAutoFit/>
          </a:bodyPr>
          <a:lstStyle/>
          <a:p>
            <a:pPr algn="ctr"/>
            <a:r>
              <a:rPr lang="en-GB" sz="1800" b="1" dirty="0">
                <a:solidFill>
                  <a:schemeClr val="bg1"/>
                </a:solidFill>
              </a:rPr>
              <a:t>{API}</a:t>
            </a:r>
          </a:p>
        </p:txBody>
      </p:sp>
      <p:sp>
        <p:nvSpPr>
          <p:cNvPr id="10" name="TextBox 9">
            <a:extLst>
              <a:ext uri="{FF2B5EF4-FFF2-40B4-BE49-F238E27FC236}">
                <a16:creationId xmlns:a16="http://schemas.microsoft.com/office/drawing/2014/main" id="{E8403A7B-0714-8C49-B7CA-945484BEF485}"/>
              </a:ext>
            </a:extLst>
          </p:cNvPr>
          <p:cNvSpPr txBox="1"/>
          <p:nvPr/>
        </p:nvSpPr>
        <p:spPr>
          <a:xfrm rot="19765661">
            <a:off x="2636041" y="2675805"/>
            <a:ext cx="917436" cy="300082"/>
          </a:xfrm>
          <a:prstGeom prst="rect">
            <a:avLst/>
          </a:prstGeom>
          <a:noFill/>
        </p:spPr>
        <p:txBody>
          <a:bodyPr wrap="square" rtlCol="0">
            <a:spAutoFit/>
          </a:bodyPr>
          <a:lstStyle/>
          <a:p>
            <a:pPr algn="ctr"/>
            <a:r>
              <a:rPr lang="en-GB" sz="1350" b="1" dirty="0">
                <a:solidFill>
                  <a:schemeClr val="bg1"/>
                </a:solidFill>
              </a:rPr>
              <a:t>SERVER</a:t>
            </a:r>
          </a:p>
        </p:txBody>
      </p:sp>
      <p:sp>
        <p:nvSpPr>
          <p:cNvPr id="11" name="Parallelogram 10">
            <a:extLst>
              <a:ext uri="{FF2B5EF4-FFF2-40B4-BE49-F238E27FC236}">
                <a16:creationId xmlns:a16="http://schemas.microsoft.com/office/drawing/2014/main" id="{EE970889-D0EB-2342-84E7-2452E0D03F05}"/>
              </a:ext>
            </a:extLst>
          </p:cNvPr>
          <p:cNvSpPr/>
          <p:nvPr/>
        </p:nvSpPr>
        <p:spPr>
          <a:xfrm rot="19718536">
            <a:off x="2719481" y="305255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grpSp>
        <p:nvGrpSpPr>
          <p:cNvPr id="12" name="Group 11">
            <a:extLst>
              <a:ext uri="{FF2B5EF4-FFF2-40B4-BE49-F238E27FC236}">
                <a16:creationId xmlns:a16="http://schemas.microsoft.com/office/drawing/2014/main" id="{EB1F339F-B23D-6A4A-BECC-8659A0E5F0AA}"/>
              </a:ext>
            </a:extLst>
          </p:cNvPr>
          <p:cNvGrpSpPr/>
          <p:nvPr/>
        </p:nvGrpSpPr>
        <p:grpSpPr>
          <a:xfrm>
            <a:off x="7219884" y="2709675"/>
            <a:ext cx="1663756" cy="1106839"/>
            <a:chOff x="7604448" y="2367608"/>
            <a:chExt cx="2218420" cy="1475837"/>
          </a:xfrm>
        </p:grpSpPr>
        <p:sp>
          <p:nvSpPr>
            <p:cNvPr id="13" name="Snip Single Corner of Rectangle 12">
              <a:extLst>
                <a:ext uri="{FF2B5EF4-FFF2-40B4-BE49-F238E27FC236}">
                  <a16:creationId xmlns:a16="http://schemas.microsoft.com/office/drawing/2014/main" id="{2908E123-4C00-3548-A82A-B2D20DE0671B}"/>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14" name="Rectangle 13">
              <a:extLst>
                <a:ext uri="{FF2B5EF4-FFF2-40B4-BE49-F238E27FC236}">
                  <a16:creationId xmlns:a16="http://schemas.microsoft.com/office/drawing/2014/main" id="{A4373FB1-6769-9C47-A10E-026247204408}"/>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grpSp>
      <p:sp>
        <p:nvSpPr>
          <p:cNvPr id="15" name="TextBox 14">
            <a:extLst>
              <a:ext uri="{FF2B5EF4-FFF2-40B4-BE49-F238E27FC236}">
                <a16:creationId xmlns:a16="http://schemas.microsoft.com/office/drawing/2014/main" id="{EE5B1A41-C094-3C42-8263-6C3B012A89D4}"/>
              </a:ext>
            </a:extLst>
          </p:cNvPr>
          <p:cNvSpPr txBox="1"/>
          <p:nvPr/>
        </p:nvSpPr>
        <p:spPr>
          <a:xfrm>
            <a:off x="7524881" y="2939896"/>
            <a:ext cx="1068587" cy="369332"/>
          </a:xfrm>
          <a:prstGeom prst="rect">
            <a:avLst/>
          </a:prstGeom>
          <a:noFill/>
        </p:spPr>
        <p:txBody>
          <a:bodyPr wrap="square" rtlCol="0">
            <a:spAutoFit/>
          </a:bodyPr>
          <a:lstStyle/>
          <a:p>
            <a:pPr algn="ctr"/>
            <a:r>
              <a:rPr lang="en-GB" sz="1800" b="1" dirty="0">
                <a:solidFill>
                  <a:schemeClr val="bg1"/>
                </a:solidFill>
              </a:rPr>
              <a:t>CLIENT</a:t>
            </a:r>
          </a:p>
        </p:txBody>
      </p:sp>
      <p:sp>
        <p:nvSpPr>
          <p:cNvPr id="16" name="TextBox 15">
            <a:extLst>
              <a:ext uri="{FF2B5EF4-FFF2-40B4-BE49-F238E27FC236}">
                <a16:creationId xmlns:a16="http://schemas.microsoft.com/office/drawing/2014/main" id="{427E5AF5-4270-8447-BA81-39D96CCB373E}"/>
              </a:ext>
            </a:extLst>
          </p:cNvPr>
          <p:cNvSpPr txBox="1"/>
          <p:nvPr/>
        </p:nvSpPr>
        <p:spPr>
          <a:xfrm>
            <a:off x="8835002" y="3461407"/>
            <a:ext cx="817951" cy="300082"/>
          </a:xfrm>
          <a:prstGeom prst="rect">
            <a:avLst/>
          </a:prstGeom>
          <a:noFill/>
        </p:spPr>
        <p:txBody>
          <a:bodyPr wrap="square" rtlCol="0">
            <a:spAutoFit/>
          </a:bodyPr>
          <a:lstStyle/>
          <a:p>
            <a:pPr algn="ctr"/>
            <a:r>
              <a:rPr lang="en-GB" sz="1350" b="1" dirty="0">
                <a:solidFill>
                  <a:schemeClr val="bg1"/>
                </a:solidFill>
              </a:rPr>
              <a:t>CLIENT</a:t>
            </a:r>
          </a:p>
        </p:txBody>
      </p:sp>
      <p:sp>
        <p:nvSpPr>
          <p:cNvPr id="17" name="TextBox 16">
            <a:extLst>
              <a:ext uri="{FF2B5EF4-FFF2-40B4-BE49-F238E27FC236}">
                <a16:creationId xmlns:a16="http://schemas.microsoft.com/office/drawing/2014/main" id="{65852D25-1F77-5048-A53C-D09076344849}"/>
              </a:ext>
            </a:extLst>
          </p:cNvPr>
          <p:cNvSpPr txBox="1"/>
          <p:nvPr/>
        </p:nvSpPr>
        <p:spPr>
          <a:xfrm>
            <a:off x="6646717" y="3706869"/>
            <a:ext cx="817951" cy="219291"/>
          </a:xfrm>
          <a:prstGeom prst="rect">
            <a:avLst/>
          </a:prstGeom>
          <a:noFill/>
        </p:spPr>
        <p:txBody>
          <a:bodyPr wrap="square" rtlCol="0">
            <a:spAutoFit/>
          </a:bodyPr>
          <a:lstStyle/>
          <a:p>
            <a:pPr algn="ctr"/>
            <a:r>
              <a:rPr lang="en-GB" sz="825" b="1" dirty="0">
                <a:solidFill>
                  <a:schemeClr val="bg1"/>
                </a:solidFill>
              </a:rPr>
              <a:t>CLIENT</a:t>
            </a:r>
          </a:p>
        </p:txBody>
      </p:sp>
      <p:grpSp>
        <p:nvGrpSpPr>
          <p:cNvPr id="18" name="Group 17">
            <a:extLst>
              <a:ext uri="{FF2B5EF4-FFF2-40B4-BE49-F238E27FC236}">
                <a16:creationId xmlns:a16="http://schemas.microsoft.com/office/drawing/2014/main" id="{18EF6578-F242-F64A-BB91-8F934A760D8C}"/>
              </a:ext>
            </a:extLst>
          </p:cNvPr>
          <p:cNvGrpSpPr/>
          <p:nvPr/>
        </p:nvGrpSpPr>
        <p:grpSpPr>
          <a:xfrm>
            <a:off x="11009683" y="0"/>
            <a:ext cx="373073" cy="621946"/>
            <a:chOff x="9057353" y="70676"/>
            <a:chExt cx="497448" cy="829290"/>
          </a:xfrm>
        </p:grpSpPr>
        <p:pic>
          <p:nvPicPr>
            <p:cNvPr id="19" name="Graphic 18" descr="Checkbox Crossed with solid fill">
              <a:extLst>
                <a:ext uri="{FF2B5EF4-FFF2-40B4-BE49-F238E27FC236}">
                  <a16:creationId xmlns:a16="http://schemas.microsoft.com/office/drawing/2014/main" id="{4AC11E60-411A-1040-8EBE-8C804A516F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20" name="Graphic 19" descr="Checkbox Ticked with solid fill">
              <a:extLst>
                <a:ext uri="{FF2B5EF4-FFF2-40B4-BE49-F238E27FC236}">
                  <a16:creationId xmlns:a16="http://schemas.microsoft.com/office/drawing/2014/main" id="{9701E479-F596-284F-9E34-BC6D0282BA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21" name="Picture 20">
            <a:extLst>
              <a:ext uri="{FF2B5EF4-FFF2-40B4-BE49-F238E27FC236}">
                <a16:creationId xmlns:a16="http://schemas.microsoft.com/office/drawing/2014/main" id="{EA1FE652-672C-DC48-A38B-060CA197F841}"/>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22" name="Picture 21">
            <a:extLst>
              <a:ext uri="{FF2B5EF4-FFF2-40B4-BE49-F238E27FC236}">
                <a16:creationId xmlns:a16="http://schemas.microsoft.com/office/drawing/2014/main" id="{B8F60A7F-6B1A-4D4C-BAF0-06EC341F3A65}"/>
              </a:ext>
            </a:extLst>
          </p:cNvPr>
          <p:cNvPicPr>
            <a:picLocks noChangeAspect="1"/>
          </p:cNvPicPr>
          <p:nvPr/>
        </p:nvPicPr>
        <p:blipFill>
          <a:blip r:embed="rId8"/>
          <a:stretch>
            <a:fillRect/>
          </a:stretch>
        </p:blipFill>
        <p:spPr>
          <a:xfrm>
            <a:off x="6792800" y="2655768"/>
            <a:ext cx="2860153" cy="1664262"/>
          </a:xfrm>
          <a:prstGeom prst="rect">
            <a:avLst/>
          </a:prstGeom>
        </p:spPr>
      </p:pic>
      <p:pic>
        <p:nvPicPr>
          <p:cNvPr id="23" name="Picture 22">
            <a:extLst>
              <a:ext uri="{FF2B5EF4-FFF2-40B4-BE49-F238E27FC236}">
                <a16:creationId xmlns:a16="http://schemas.microsoft.com/office/drawing/2014/main" id="{B8EAA993-2DE6-4E47-A00D-4D283B71FDA1}"/>
              </a:ext>
            </a:extLst>
          </p:cNvPr>
          <p:cNvPicPr>
            <a:picLocks noChangeAspect="1"/>
          </p:cNvPicPr>
          <p:nvPr/>
        </p:nvPicPr>
        <p:blipFill>
          <a:blip r:embed="rId9"/>
          <a:stretch>
            <a:fillRect/>
          </a:stretch>
        </p:blipFill>
        <p:spPr>
          <a:xfrm>
            <a:off x="2524249" y="2448910"/>
            <a:ext cx="1224500" cy="1887771"/>
          </a:xfrm>
          <a:prstGeom prst="rect">
            <a:avLst/>
          </a:prstGeom>
        </p:spPr>
      </p:pic>
    </p:spTree>
    <p:extLst>
      <p:ext uri="{BB962C8B-B14F-4D97-AF65-F5344CB8AC3E}">
        <p14:creationId xmlns:p14="http://schemas.microsoft.com/office/powerpoint/2010/main" val="63841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1500"/>
                                        <p:tgtEl>
                                          <p:spTgt spid="3"/>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API</a:t>
            </a:r>
            <a:endParaRPr lang="bg-BG" dirty="0">
              <a:solidFill>
                <a:schemeClr val="bg1"/>
              </a:solidFill>
            </a:endParaRPr>
          </a:p>
        </p:txBody>
      </p:sp>
      <p:grpSp>
        <p:nvGrpSpPr>
          <p:cNvPr id="3" name="Group 2">
            <a:extLst>
              <a:ext uri="{FF2B5EF4-FFF2-40B4-BE49-F238E27FC236}">
                <a16:creationId xmlns:a16="http://schemas.microsoft.com/office/drawing/2014/main" id="{495A1A66-09AC-0844-A0B4-84C564E66E40}"/>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671C6144-AA0F-F949-85A0-2ADDDD9821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6" name="Graphic 5" descr="Checkbox Ticked with solid fill">
              <a:extLst>
                <a:ext uri="{FF2B5EF4-FFF2-40B4-BE49-F238E27FC236}">
                  <a16:creationId xmlns:a16="http://schemas.microsoft.com/office/drawing/2014/main" id="{59F9789C-2561-9340-B18C-53C3D5B84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7" name="Picture 6">
            <a:extLst>
              <a:ext uri="{FF2B5EF4-FFF2-40B4-BE49-F238E27FC236}">
                <a16:creationId xmlns:a16="http://schemas.microsoft.com/office/drawing/2014/main" id="{FD17BEEC-85A5-8646-9E5B-4BCABB7F6AF7}"/>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8" name="Picture 7" descr="A group of people posing for a photo&#10;&#10;Description automatically generated with medium confidence">
            <a:extLst>
              <a:ext uri="{FF2B5EF4-FFF2-40B4-BE49-F238E27FC236}">
                <a16:creationId xmlns:a16="http://schemas.microsoft.com/office/drawing/2014/main" id="{81585BAE-1A68-6A4B-A4D0-ACF7D1FACEA8}"/>
              </a:ext>
            </a:extLst>
          </p:cNvPr>
          <p:cNvPicPr>
            <a:picLocks noChangeAspect="1"/>
          </p:cNvPicPr>
          <p:nvPr/>
        </p:nvPicPr>
        <p:blipFill>
          <a:blip r:embed="rId8"/>
          <a:stretch>
            <a:fillRect/>
          </a:stretch>
        </p:blipFill>
        <p:spPr>
          <a:xfrm>
            <a:off x="3591763" y="1234089"/>
            <a:ext cx="5362042" cy="5248098"/>
          </a:xfrm>
          <a:prstGeom prst="rect">
            <a:avLst/>
          </a:prstGeom>
        </p:spPr>
      </p:pic>
    </p:spTree>
    <p:extLst>
      <p:ext uri="{BB962C8B-B14F-4D97-AF65-F5344CB8AC3E}">
        <p14:creationId xmlns:p14="http://schemas.microsoft.com/office/powerpoint/2010/main" val="258300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API</a:t>
            </a:r>
            <a:endParaRPr lang="bg-BG" dirty="0">
              <a:solidFill>
                <a:schemeClr val="bg1"/>
              </a:solidFill>
            </a:endParaRPr>
          </a:p>
        </p:txBody>
      </p:sp>
      <p:pic>
        <p:nvPicPr>
          <p:cNvPr id="3" name="Picture 2" descr="Graphical user interface, application, Teams&#10;&#10;Description automatically generated">
            <a:extLst>
              <a:ext uri="{FF2B5EF4-FFF2-40B4-BE49-F238E27FC236}">
                <a16:creationId xmlns:a16="http://schemas.microsoft.com/office/drawing/2014/main" id="{0C395D2C-E100-1949-BC3A-D30C8077B65D}"/>
              </a:ext>
            </a:extLst>
          </p:cNvPr>
          <p:cNvPicPr>
            <a:picLocks noChangeAspect="1"/>
          </p:cNvPicPr>
          <p:nvPr/>
        </p:nvPicPr>
        <p:blipFill>
          <a:blip r:embed="rId3"/>
          <a:stretch>
            <a:fillRect/>
          </a:stretch>
        </p:blipFill>
        <p:spPr>
          <a:xfrm>
            <a:off x="3357675" y="515681"/>
            <a:ext cx="5882565" cy="5974800"/>
          </a:xfrm>
          <a:prstGeom prst="rect">
            <a:avLst/>
          </a:prstGeom>
        </p:spPr>
      </p:pic>
      <p:pic>
        <p:nvPicPr>
          <p:cNvPr id="4" name="Graphic 3" descr="Checkbox Crossed with solid fill">
            <a:extLst>
              <a:ext uri="{FF2B5EF4-FFF2-40B4-BE49-F238E27FC236}">
                <a16:creationId xmlns:a16="http://schemas.microsoft.com/office/drawing/2014/main" id="{D6329246-69C0-2845-9E31-EE6EB988B1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09463" y="6040986"/>
            <a:ext cx="373073" cy="373073"/>
          </a:xfrm>
          <a:prstGeom prst="rect">
            <a:avLst/>
          </a:prstGeom>
        </p:spPr>
      </p:pic>
      <p:pic>
        <p:nvPicPr>
          <p:cNvPr id="6" name="Graphic 5" descr="Checkbox Ticked with solid fill">
            <a:extLst>
              <a:ext uri="{FF2B5EF4-FFF2-40B4-BE49-F238E27FC236}">
                <a16:creationId xmlns:a16="http://schemas.microsoft.com/office/drawing/2014/main" id="{39927AED-45A8-E84C-9561-4F9CA4F8E0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09464" y="5792113"/>
            <a:ext cx="373073" cy="373073"/>
          </a:xfrm>
          <a:prstGeom prst="rect">
            <a:avLst/>
          </a:prstGeom>
        </p:spPr>
      </p:pic>
      <p:sp>
        <p:nvSpPr>
          <p:cNvPr id="7" name="TextBox 6">
            <a:extLst>
              <a:ext uri="{FF2B5EF4-FFF2-40B4-BE49-F238E27FC236}">
                <a16:creationId xmlns:a16="http://schemas.microsoft.com/office/drawing/2014/main" id="{5D5DCEDD-95C0-C34E-8B14-BADD2054D9EF}"/>
              </a:ext>
            </a:extLst>
          </p:cNvPr>
          <p:cNvSpPr txBox="1"/>
          <p:nvPr/>
        </p:nvSpPr>
        <p:spPr>
          <a:xfrm>
            <a:off x="4410559" y="5550204"/>
            <a:ext cx="743752" cy="369332"/>
          </a:xfrm>
          <a:prstGeom prst="rect">
            <a:avLst/>
          </a:prstGeom>
          <a:noFill/>
        </p:spPr>
        <p:txBody>
          <a:bodyPr wrap="square" rtlCol="0">
            <a:spAutoFit/>
          </a:bodyPr>
          <a:lstStyle/>
          <a:p>
            <a:pPr algn="ctr"/>
            <a:r>
              <a:rPr lang="en-GB" sz="1800" b="1" dirty="0">
                <a:solidFill>
                  <a:schemeClr val="bg1"/>
                </a:solidFill>
              </a:rPr>
              <a:t>{API}</a:t>
            </a:r>
          </a:p>
        </p:txBody>
      </p:sp>
      <p:sp>
        <p:nvSpPr>
          <p:cNvPr id="8" name="TextBox 7">
            <a:extLst>
              <a:ext uri="{FF2B5EF4-FFF2-40B4-BE49-F238E27FC236}">
                <a16:creationId xmlns:a16="http://schemas.microsoft.com/office/drawing/2014/main" id="{EEC65786-5199-AB42-A646-C78D55C09683}"/>
              </a:ext>
            </a:extLst>
          </p:cNvPr>
          <p:cNvSpPr txBox="1"/>
          <p:nvPr/>
        </p:nvSpPr>
        <p:spPr>
          <a:xfrm>
            <a:off x="7037690" y="5550204"/>
            <a:ext cx="743752" cy="369332"/>
          </a:xfrm>
          <a:prstGeom prst="rect">
            <a:avLst/>
          </a:prstGeom>
          <a:noFill/>
        </p:spPr>
        <p:txBody>
          <a:bodyPr wrap="square" rtlCol="0">
            <a:spAutoFit/>
          </a:bodyPr>
          <a:lstStyle/>
          <a:p>
            <a:pPr algn="ctr"/>
            <a:r>
              <a:rPr lang="en-GB" sz="1800" b="1" dirty="0">
                <a:solidFill>
                  <a:schemeClr val="bg1"/>
                </a:solidFill>
              </a:rPr>
              <a:t>{API}</a:t>
            </a:r>
          </a:p>
        </p:txBody>
      </p:sp>
      <p:sp>
        <p:nvSpPr>
          <p:cNvPr id="9" name="TextBox 8">
            <a:extLst>
              <a:ext uri="{FF2B5EF4-FFF2-40B4-BE49-F238E27FC236}">
                <a16:creationId xmlns:a16="http://schemas.microsoft.com/office/drawing/2014/main" id="{DFA207FD-A2CD-DB49-A7A4-DB2AA21E96E0}"/>
              </a:ext>
            </a:extLst>
          </p:cNvPr>
          <p:cNvSpPr txBox="1"/>
          <p:nvPr/>
        </p:nvSpPr>
        <p:spPr>
          <a:xfrm rot="20269802">
            <a:off x="2240077" y="2567396"/>
            <a:ext cx="2163345" cy="461665"/>
          </a:xfrm>
          <a:prstGeom prst="rect">
            <a:avLst/>
          </a:prstGeom>
          <a:noFill/>
        </p:spPr>
        <p:txBody>
          <a:bodyPr wrap="square" rtlCol="0">
            <a:spAutoFit/>
          </a:bodyPr>
          <a:lstStyle/>
          <a:p>
            <a:pPr algn="ctr"/>
            <a:r>
              <a:rPr lang="en-GB" sz="2400" b="1" dirty="0">
                <a:solidFill>
                  <a:schemeClr val="bg1"/>
                </a:solidFill>
                <a:latin typeface="Courier" pitchFamily="2" charset="0"/>
              </a:rPr>
              <a:t>#OPENAPI</a:t>
            </a:r>
          </a:p>
        </p:txBody>
      </p:sp>
      <p:sp>
        <p:nvSpPr>
          <p:cNvPr id="10" name="TextBox 9">
            <a:extLst>
              <a:ext uri="{FF2B5EF4-FFF2-40B4-BE49-F238E27FC236}">
                <a16:creationId xmlns:a16="http://schemas.microsoft.com/office/drawing/2014/main" id="{5742F75E-87A7-8349-A6A1-C33E5DAD1277}"/>
              </a:ext>
            </a:extLst>
          </p:cNvPr>
          <p:cNvSpPr txBox="1"/>
          <p:nvPr/>
        </p:nvSpPr>
        <p:spPr bwMode="gray">
          <a:xfrm>
            <a:off x="2180555" y="549462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chemeClr val="bg1"/>
              </a:solidFill>
            </a:endParaRPr>
          </a:p>
        </p:txBody>
      </p:sp>
      <p:sp>
        <p:nvSpPr>
          <p:cNvPr id="11" name="TextBox 10">
            <a:extLst>
              <a:ext uri="{FF2B5EF4-FFF2-40B4-BE49-F238E27FC236}">
                <a16:creationId xmlns:a16="http://schemas.microsoft.com/office/drawing/2014/main" id="{F0C52680-84CC-7840-B304-EECC84B1D4CB}"/>
              </a:ext>
            </a:extLst>
          </p:cNvPr>
          <p:cNvSpPr txBox="1"/>
          <p:nvPr/>
        </p:nvSpPr>
        <p:spPr bwMode="gray">
          <a:xfrm>
            <a:off x="2468966" y="5488218"/>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chemeClr val="bg1"/>
              </a:solidFill>
            </a:endParaRPr>
          </a:p>
        </p:txBody>
      </p:sp>
      <p:pic>
        <p:nvPicPr>
          <p:cNvPr id="12" name="Graphic 11" descr="Checkbox Crossed with solid fill">
            <a:extLst>
              <a:ext uri="{FF2B5EF4-FFF2-40B4-BE49-F238E27FC236}">
                <a16:creationId xmlns:a16="http://schemas.microsoft.com/office/drawing/2014/main" id="{8EB9EF4D-B4BB-AC4B-86F9-F698EDDFBB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214407"/>
            <a:ext cx="373073" cy="373073"/>
          </a:xfrm>
          <a:prstGeom prst="rect">
            <a:avLst/>
          </a:prstGeom>
        </p:spPr>
      </p:pic>
      <p:pic>
        <p:nvPicPr>
          <p:cNvPr id="13" name="Graphic 12" descr="Checkbox Ticked with solid fill">
            <a:extLst>
              <a:ext uri="{FF2B5EF4-FFF2-40B4-BE49-F238E27FC236}">
                <a16:creationId xmlns:a16="http://schemas.microsoft.com/office/drawing/2014/main" id="{361BD1C3-2CF9-174B-8178-176207052F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34465"/>
            <a:ext cx="373073" cy="373073"/>
          </a:xfrm>
          <a:prstGeom prst="rect">
            <a:avLst/>
          </a:prstGeom>
        </p:spPr>
      </p:pic>
      <p:pic>
        <p:nvPicPr>
          <p:cNvPr id="14" name="Picture 13">
            <a:extLst>
              <a:ext uri="{FF2B5EF4-FFF2-40B4-BE49-F238E27FC236}">
                <a16:creationId xmlns:a16="http://schemas.microsoft.com/office/drawing/2014/main" id="{C110497E-644D-2040-8715-D2D6644CBBB9}"/>
              </a:ext>
            </a:extLst>
          </p:cNvPr>
          <p:cNvPicPr>
            <a:picLocks noChangeAspect="1"/>
          </p:cNvPicPr>
          <p:nvPr/>
        </p:nvPicPr>
        <p:blipFill>
          <a:blip r:embed="rId8"/>
          <a:stretch>
            <a:fillRect/>
          </a:stretch>
        </p:blipFill>
        <p:spPr>
          <a:xfrm>
            <a:off x="11326941" y="0"/>
            <a:ext cx="865059" cy="866981"/>
          </a:xfrm>
          <a:prstGeom prst="rect">
            <a:avLst/>
          </a:prstGeom>
        </p:spPr>
      </p:pic>
    </p:spTree>
    <p:extLst>
      <p:ext uri="{BB962C8B-B14F-4D97-AF65-F5344CB8AC3E}">
        <p14:creationId xmlns:p14="http://schemas.microsoft.com/office/powerpoint/2010/main" val="250476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4759</TotalTime>
  <Words>8087</Words>
  <Application>Microsoft Macintosh PowerPoint</Application>
  <PresentationFormat>Widescreen</PresentationFormat>
  <Paragraphs>935</Paragraphs>
  <Slides>59</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Arial Narrow</vt:lpstr>
      <vt:lpstr>Calibri</vt:lpstr>
      <vt:lpstr>Calibri Light</vt:lpstr>
      <vt:lpstr>Courier</vt:lpstr>
      <vt:lpstr>HelveticaNeueLT Pro 45 Lt</vt:lpstr>
      <vt:lpstr>Wingdings</vt:lpstr>
      <vt:lpstr>Office Theme</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DESIGN FIRST  VS. CODE FIRST</vt:lpstr>
      <vt:lpstr>PowerPoint Presentation</vt:lpstr>
      <vt:lpstr>PowerPoint Presentation</vt:lpstr>
      <vt:lpstr>PowerPoint Presentation</vt:lpstr>
      <vt:lpstr>PowerPoint Presentation</vt:lpstr>
      <vt:lpstr>CHOOSING THE RIGHT APPROACH FOR YOUR API</vt:lpstr>
      <vt:lpstr>PowerPoint Presentation</vt:lpstr>
      <vt:lpstr>PowerPoint Presentation</vt:lpstr>
      <vt:lpstr>PowerPoint Presentation</vt:lpstr>
      <vt:lpstr>PowerPoint Presentation</vt:lpstr>
      <vt:lpstr>PowerPoint Presentation</vt:lpstr>
      <vt:lpstr>API FIRST APPROACH</vt:lpstr>
      <vt:lpstr>PowerPoint Presentation</vt:lpstr>
      <vt:lpstr>PowerPoint Presentation</vt:lpstr>
      <vt:lpstr>YOUR API IS YOUR CONTRACT</vt:lpstr>
      <vt:lpstr>PowerPoint Presentation</vt:lpstr>
      <vt:lpstr>PowerPoint Presentation</vt:lpstr>
      <vt:lpstr>CONTRACT FIRST DEVELOPMENT</vt:lpstr>
      <vt:lpstr>PowerPoint Presentation</vt:lpstr>
      <vt:lpstr>PowerPoint Presentation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RECAP</vt:lpstr>
      <vt:lpstr>PowerPoint Presentation</vt:lpstr>
      <vt:lpstr>CLOSING THOUGHTS</vt:lpstr>
      <vt:lpstr>CLOSING THOUGHTS</vt:lpstr>
      <vt:lpstr>REFERENCES</vt:lpstr>
      <vt:lpstr>PowerPoint Presentation</vt:lpstr>
      <vt:lpstr>PowerPoint Presentation</vt:lpstr>
      <vt:lpstr>QUESTIONS</vt:lpstr>
      <vt:lpstr>PowerPoint Presentation</vt:lpstr>
      <vt:lpstr>PowerPoint Presentation</vt:lpstr>
      <vt:lpstr>THANK YOU</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Adriana Semova</dc:creator>
  <cp:lastModifiedBy>Atanas Kuzmanov (Атанас Кузманов)</cp:lastModifiedBy>
  <cp:revision>270</cp:revision>
  <dcterms:created xsi:type="dcterms:W3CDTF">2022-02-09T16:09:17Z</dcterms:created>
  <dcterms:modified xsi:type="dcterms:W3CDTF">2022-02-23T18:54:16Z</dcterms:modified>
</cp:coreProperties>
</file>